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6" r:id="rId5"/>
    <p:sldId id="261" r:id="rId6"/>
    <p:sldId id="262" r:id="rId7"/>
    <p:sldId id="263" r:id="rId8"/>
    <p:sldId id="264" r:id="rId9"/>
    <p:sldId id="265" r:id="rId10"/>
    <p:sldId id="259" r:id="rId11"/>
    <p:sldId id="260" r:id="rId12"/>
    <p:sldId id="267" r:id="rId13"/>
    <p:sldId id="268" r:id="rId14"/>
    <p:sldId id="269" r:id="rId15"/>
    <p:sldId id="270" r:id="rId16"/>
    <p:sldId id="271" r:id="rId17"/>
    <p:sldId id="272" r:id="rId1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0A3"/>
    <a:srgbClr val="FF4343"/>
    <a:srgbClr val="2AD6B5"/>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7" autoAdjust="0"/>
    <p:restoredTop sz="94291" autoAdjust="0"/>
  </p:normalViewPr>
  <p:slideViewPr>
    <p:cSldViewPr snapToGrid="0">
      <p:cViewPr varScale="1">
        <p:scale>
          <a:sx n="87" d="100"/>
          <a:sy n="87" d="100"/>
        </p:scale>
        <p:origin x="75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2BB45F-BB82-4053-8785-9C50B81D5F8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04651773-0822-42F0-9D59-854EFB76D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6102F31B-33C7-46F7-AF00-AA8120B822E2}"/>
              </a:ext>
            </a:extLst>
          </p:cNvPr>
          <p:cNvSpPr>
            <a:spLocks noGrp="1"/>
          </p:cNvSpPr>
          <p:nvPr>
            <p:ph type="dt" sz="half" idx="10"/>
          </p:nvPr>
        </p:nvSpPr>
        <p:spPr/>
        <p:txBody>
          <a:bodyPr/>
          <a:lstStyle/>
          <a:p>
            <a:fld id="{B0A89665-8344-4074-9075-44E349E8585A}" type="datetimeFigureOut">
              <a:rPr lang="es-CL" smtClean="0"/>
              <a:pPr/>
              <a:t>19-05-2020</a:t>
            </a:fld>
            <a:endParaRPr lang="es-CL"/>
          </a:p>
        </p:txBody>
      </p:sp>
      <p:sp>
        <p:nvSpPr>
          <p:cNvPr id="5" name="Marcador de pie de página 4">
            <a:extLst>
              <a:ext uri="{FF2B5EF4-FFF2-40B4-BE49-F238E27FC236}">
                <a16:creationId xmlns:a16="http://schemas.microsoft.com/office/drawing/2014/main" xmlns="" id="{39F3509D-8214-4916-BB31-7EFDBB597F7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51A9FA69-F7D4-4CFE-A58F-6A45F5EB603C}"/>
              </a:ext>
            </a:extLst>
          </p:cNvPr>
          <p:cNvSpPr>
            <a:spLocks noGrp="1"/>
          </p:cNvSpPr>
          <p:nvPr>
            <p:ph type="sldNum" sz="quarter" idx="12"/>
          </p:nvPr>
        </p:nvSpPr>
        <p:spPr/>
        <p:txBody>
          <a:bodyPr/>
          <a:lstStyle/>
          <a:p>
            <a:fld id="{AD84A291-07CF-4D94-B2D7-F7E75576CAD9}" type="slidenum">
              <a:rPr lang="es-CL" smtClean="0"/>
              <a:pPr/>
              <a:t>‹Nº›</a:t>
            </a:fld>
            <a:endParaRPr lang="es-CL"/>
          </a:p>
        </p:txBody>
      </p:sp>
    </p:spTree>
    <p:extLst>
      <p:ext uri="{BB962C8B-B14F-4D97-AF65-F5344CB8AC3E}">
        <p14:creationId xmlns:p14="http://schemas.microsoft.com/office/powerpoint/2010/main" val="250557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0B8DC0-A330-4F73-81DB-8230DE54DA4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3B427CF2-7624-4648-82F2-2D438B8F36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B9D0E839-C139-47E0-81E0-72C6A2607229}"/>
              </a:ext>
            </a:extLst>
          </p:cNvPr>
          <p:cNvSpPr>
            <a:spLocks noGrp="1"/>
          </p:cNvSpPr>
          <p:nvPr>
            <p:ph type="dt" sz="half" idx="10"/>
          </p:nvPr>
        </p:nvSpPr>
        <p:spPr/>
        <p:txBody>
          <a:bodyPr/>
          <a:lstStyle/>
          <a:p>
            <a:fld id="{B0A89665-8344-4074-9075-44E349E8585A}" type="datetimeFigureOut">
              <a:rPr lang="es-CL" smtClean="0"/>
              <a:pPr/>
              <a:t>19-05-2020</a:t>
            </a:fld>
            <a:endParaRPr lang="es-CL"/>
          </a:p>
        </p:txBody>
      </p:sp>
      <p:sp>
        <p:nvSpPr>
          <p:cNvPr id="5" name="Marcador de pie de página 4">
            <a:extLst>
              <a:ext uri="{FF2B5EF4-FFF2-40B4-BE49-F238E27FC236}">
                <a16:creationId xmlns:a16="http://schemas.microsoft.com/office/drawing/2014/main" xmlns="" id="{7113C5B8-34F4-4D14-BF5A-B0736098606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AB91E9E4-96C2-4AAF-9B15-71AB464AD09B}"/>
              </a:ext>
            </a:extLst>
          </p:cNvPr>
          <p:cNvSpPr>
            <a:spLocks noGrp="1"/>
          </p:cNvSpPr>
          <p:nvPr>
            <p:ph type="sldNum" sz="quarter" idx="12"/>
          </p:nvPr>
        </p:nvSpPr>
        <p:spPr/>
        <p:txBody>
          <a:bodyPr/>
          <a:lstStyle/>
          <a:p>
            <a:fld id="{AD84A291-07CF-4D94-B2D7-F7E75576CAD9}" type="slidenum">
              <a:rPr lang="es-CL" smtClean="0"/>
              <a:pPr/>
              <a:t>‹Nº›</a:t>
            </a:fld>
            <a:endParaRPr lang="es-CL"/>
          </a:p>
        </p:txBody>
      </p:sp>
    </p:spTree>
    <p:extLst>
      <p:ext uri="{BB962C8B-B14F-4D97-AF65-F5344CB8AC3E}">
        <p14:creationId xmlns:p14="http://schemas.microsoft.com/office/powerpoint/2010/main" val="396062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2092D9F-00E1-440A-B02B-8FC054F691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3655638C-9665-465A-8FC1-321A57AE9D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944AEA7C-4D14-4E58-856B-0299D1464998}"/>
              </a:ext>
            </a:extLst>
          </p:cNvPr>
          <p:cNvSpPr>
            <a:spLocks noGrp="1"/>
          </p:cNvSpPr>
          <p:nvPr>
            <p:ph type="dt" sz="half" idx="10"/>
          </p:nvPr>
        </p:nvSpPr>
        <p:spPr/>
        <p:txBody>
          <a:bodyPr/>
          <a:lstStyle/>
          <a:p>
            <a:fld id="{B0A89665-8344-4074-9075-44E349E8585A}" type="datetimeFigureOut">
              <a:rPr lang="es-CL" smtClean="0"/>
              <a:pPr/>
              <a:t>19-05-2020</a:t>
            </a:fld>
            <a:endParaRPr lang="es-CL"/>
          </a:p>
        </p:txBody>
      </p:sp>
      <p:sp>
        <p:nvSpPr>
          <p:cNvPr id="5" name="Marcador de pie de página 4">
            <a:extLst>
              <a:ext uri="{FF2B5EF4-FFF2-40B4-BE49-F238E27FC236}">
                <a16:creationId xmlns:a16="http://schemas.microsoft.com/office/drawing/2014/main" xmlns="" id="{045B20F7-2980-48B1-BC89-D24657E1D3A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F760E25D-0DA0-419A-B27D-D83E599FA687}"/>
              </a:ext>
            </a:extLst>
          </p:cNvPr>
          <p:cNvSpPr>
            <a:spLocks noGrp="1"/>
          </p:cNvSpPr>
          <p:nvPr>
            <p:ph type="sldNum" sz="quarter" idx="12"/>
          </p:nvPr>
        </p:nvSpPr>
        <p:spPr/>
        <p:txBody>
          <a:bodyPr/>
          <a:lstStyle/>
          <a:p>
            <a:fld id="{AD84A291-07CF-4D94-B2D7-F7E75576CAD9}" type="slidenum">
              <a:rPr lang="es-CL" smtClean="0"/>
              <a:pPr/>
              <a:t>‹Nº›</a:t>
            </a:fld>
            <a:endParaRPr lang="es-CL"/>
          </a:p>
        </p:txBody>
      </p:sp>
    </p:spTree>
    <p:extLst>
      <p:ext uri="{BB962C8B-B14F-4D97-AF65-F5344CB8AC3E}">
        <p14:creationId xmlns:p14="http://schemas.microsoft.com/office/powerpoint/2010/main" val="374279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541404-DF1F-4760-B0BA-FDB0C1A2091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C8E34DE1-DF42-4EA7-AB7C-79FB3BD7406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BF983E5F-D5AC-4FEA-9243-8AE3D7746CF2}"/>
              </a:ext>
            </a:extLst>
          </p:cNvPr>
          <p:cNvSpPr>
            <a:spLocks noGrp="1"/>
          </p:cNvSpPr>
          <p:nvPr>
            <p:ph type="dt" sz="half" idx="10"/>
          </p:nvPr>
        </p:nvSpPr>
        <p:spPr/>
        <p:txBody>
          <a:bodyPr/>
          <a:lstStyle/>
          <a:p>
            <a:fld id="{B0A89665-8344-4074-9075-44E349E8585A}" type="datetimeFigureOut">
              <a:rPr lang="es-CL" smtClean="0"/>
              <a:pPr/>
              <a:t>19-05-2020</a:t>
            </a:fld>
            <a:endParaRPr lang="es-CL"/>
          </a:p>
        </p:txBody>
      </p:sp>
      <p:sp>
        <p:nvSpPr>
          <p:cNvPr id="5" name="Marcador de pie de página 4">
            <a:extLst>
              <a:ext uri="{FF2B5EF4-FFF2-40B4-BE49-F238E27FC236}">
                <a16:creationId xmlns:a16="http://schemas.microsoft.com/office/drawing/2014/main" xmlns="" id="{89B5A6A6-48F0-4708-A361-0E2271A0A6F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DF0B9F08-2060-44AA-B1DA-93E4B8CB3360}"/>
              </a:ext>
            </a:extLst>
          </p:cNvPr>
          <p:cNvSpPr>
            <a:spLocks noGrp="1"/>
          </p:cNvSpPr>
          <p:nvPr>
            <p:ph type="sldNum" sz="quarter" idx="12"/>
          </p:nvPr>
        </p:nvSpPr>
        <p:spPr/>
        <p:txBody>
          <a:bodyPr/>
          <a:lstStyle/>
          <a:p>
            <a:fld id="{AD84A291-07CF-4D94-B2D7-F7E75576CAD9}" type="slidenum">
              <a:rPr lang="es-CL" smtClean="0"/>
              <a:pPr/>
              <a:t>‹Nº›</a:t>
            </a:fld>
            <a:endParaRPr lang="es-CL"/>
          </a:p>
        </p:txBody>
      </p:sp>
    </p:spTree>
    <p:extLst>
      <p:ext uri="{BB962C8B-B14F-4D97-AF65-F5344CB8AC3E}">
        <p14:creationId xmlns:p14="http://schemas.microsoft.com/office/powerpoint/2010/main" val="282168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1697FD-7318-4E69-B697-E05A7E0B51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BFA16FBD-E812-493D-BDCC-BCDDF7C36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B05ECB5-4BCA-469D-B0D5-06B0FCEA062A}"/>
              </a:ext>
            </a:extLst>
          </p:cNvPr>
          <p:cNvSpPr>
            <a:spLocks noGrp="1"/>
          </p:cNvSpPr>
          <p:nvPr>
            <p:ph type="dt" sz="half" idx="10"/>
          </p:nvPr>
        </p:nvSpPr>
        <p:spPr/>
        <p:txBody>
          <a:bodyPr/>
          <a:lstStyle/>
          <a:p>
            <a:fld id="{B0A89665-8344-4074-9075-44E349E8585A}" type="datetimeFigureOut">
              <a:rPr lang="es-CL" smtClean="0"/>
              <a:pPr/>
              <a:t>19-05-2020</a:t>
            </a:fld>
            <a:endParaRPr lang="es-CL"/>
          </a:p>
        </p:txBody>
      </p:sp>
      <p:sp>
        <p:nvSpPr>
          <p:cNvPr id="5" name="Marcador de pie de página 4">
            <a:extLst>
              <a:ext uri="{FF2B5EF4-FFF2-40B4-BE49-F238E27FC236}">
                <a16:creationId xmlns:a16="http://schemas.microsoft.com/office/drawing/2014/main" xmlns="" id="{0DBB2C2D-CBD5-4172-A20C-A34E2067521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A69CC6B2-83FE-4D7E-B6F7-0A068A142A62}"/>
              </a:ext>
            </a:extLst>
          </p:cNvPr>
          <p:cNvSpPr>
            <a:spLocks noGrp="1"/>
          </p:cNvSpPr>
          <p:nvPr>
            <p:ph type="sldNum" sz="quarter" idx="12"/>
          </p:nvPr>
        </p:nvSpPr>
        <p:spPr/>
        <p:txBody>
          <a:bodyPr/>
          <a:lstStyle/>
          <a:p>
            <a:fld id="{AD84A291-07CF-4D94-B2D7-F7E75576CAD9}" type="slidenum">
              <a:rPr lang="es-CL" smtClean="0"/>
              <a:pPr/>
              <a:t>‹Nº›</a:t>
            </a:fld>
            <a:endParaRPr lang="es-CL"/>
          </a:p>
        </p:txBody>
      </p:sp>
    </p:spTree>
    <p:extLst>
      <p:ext uri="{BB962C8B-B14F-4D97-AF65-F5344CB8AC3E}">
        <p14:creationId xmlns:p14="http://schemas.microsoft.com/office/powerpoint/2010/main" val="405518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3DF8B1-CF1D-47ED-9899-07328497658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F02AD567-1A70-4B1E-9649-36CEF5AC3F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F56514E7-645C-4B6F-9A26-E507B319CC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05E7EEEB-50DA-49DA-B18E-3C76CF179430}"/>
              </a:ext>
            </a:extLst>
          </p:cNvPr>
          <p:cNvSpPr>
            <a:spLocks noGrp="1"/>
          </p:cNvSpPr>
          <p:nvPr>
            <p:ph type="dt" sz="half" idx="10"/>
          </p:nvPr>
        </p:nvSpPr>
        <p:spPr/>
        <p:txBody>
          <a:bodyPr/>
          <a:lstStyle/>
          <a:p>
            <a:fld id="{B0A89665-8344-4074-9075-44E349E8585A}" type="datetimeFigureOut">
              <a:rPr lang="es-CL" smtClean="0"/>
              <a:pPr/>
              <a:t>19-05-2020</a:t>
            </a:fld>
            <a:endParaRPr lang="es-CL"/>
          </a:p>
        </p:txBody>
      </p:sp>
      <p:sp>
        <p:nvSpPr>
          <p:cNvPr id="6" name="Marcador de pie de página 5">
            <a:extLst>
              <a:ext uri="{FF2B5EF4-FFF2-40B4-BE49-F238E27FC236}">
                <a16:creationId xmlns:a16="http://schemas.microsoft.com/office/drawing/2014/main" xmlns="" id="{720D8206-B7A5-4580-9CC4-DCA9801488D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D338FD0D-0774-42C5-AF27-BB7682A396AE}"/>
              </a:ext>
            </a:extLst>
          </p:cNvPr>
          <p:cNvSpPr>
            <a:spLocks noGrp="1"/>
          </p:cNvSpPr>
          <p:nvPr>
            <p:ph type="sldNum" sz="quarter" idx="12"/>
          </p:nvPr>
        </p:nvSpPr>
        <p:spPr/>
        <p:txBody>
          <a:bodyPr/>
          <a:lstStyle/>
          <a:p>
            <a:fld id="{AD84A291-07CF-4D94-B2D7-F7E75576CAD9}" type="slidenum">
              <a:rPr lang="es-CL" smtClean="0"/>
              <a:pPr/>
              <a:t>‹Nº›</a:t>
            </a:fld>
            <a:endParaRPr lang="es-CL"/>
          </a:p>
        </p:txBody>
      </p:sp>
    </p:spTree>
    <p:extLst>
      <p:ext uri="{BB962C8B-B14F-4D97-AF65-F5344CB8AC3E}">
        <p14:creationId xmlns:p14="http://schemas.microsoft.com/office/powerpoint/2010/main" val="227721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318B60-4AA8-480D-A879-1B4565F3BCB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E83324C5-4A82-41C8-9715-A3C6ABA77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65B1DCB2-E884-4C12-9FCF-B7F3716BAC5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9D49811C-FE04-480C-9AD4-D2D955152B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2E78D7F8-D94E-4A30-BFFE-A1359E1FDDC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F1EB9FC5-645C-4001-9955-6730C30F23A9}"/>
              </a:ext>
            </a:extLst>
          </p:cNvPr>
          <p:cNvSpPr>
            <a:spLocks noGrp="1"/>
          </p:cNvSpPr>
          <p:nvPr>
            <p:ph type="dt" sz="half" idx="10"/>
          </p:nvPr>
        </p:nvSpPr>
        <p:spPr/>
        <p:txBody>
          <a:bodyPr/>
          <a:lstStyle/>
          <a:p>
            <a:fld id="{B0A89665-8344-4074-9075-44E349E8585A}" type="datetimeFigureOut">
              <a:rPr lang="es-CL" smtClean="0"/>
              <a:pPr/>
              <a:t>19-05-2020</a:t>
            </a:fld>
            <a:endParaRPr lang="es-CL"/>
          </a:p>
        </p:txBody>
      </p:sp>
      <p:sp>
        <p:nvSpPr>
          <p:cNvPr id="8" name="Marcador de pie de página 7">
            <a:extLst>
              <a:ext uri="{FF2B5EF4-FFF2-40B4-BE49-F238E27FC236}">
                <a16:creationId xmlns:a16="http://schemas.microsoft.com/office/drawing/2014/main" xmlns="" id="{6B6D9737-53EA-4601-A277-936908EE21C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190B8063-8604-4519-A2E1-FE33B65F1B12}"/>
              </a:ext>
            </a:extLst>
          </p:cNvPr>
          <p:cNvSpPr>
            <a:spLocks noGrp="1"/>
          </p:cNvSpPr>
          <p:nvPr>
            <p:ph type="sldNum" sz="quarter" idx="12"/>
          </p:nvPr>
        </p:nvSpPr>
        <p:spPr/>
        <p:txBody>
          <a:bodyPr/>
          <a:lstStyle/>
          <a:p>
            <a:fld id="{AD84A291-07CF-4D94-B2D7-F7E75576CAD9}" type="slidenum">
              <a:rPr lang="es-CL" smtClean="0"/>
              <a:pPr/>
              <a:t>‹Nº›</a:t>
            </a:fld>
            <a:endParaRPr lang="es-CL"/>
          </a:p>
        </p:txBody>
      </p:sp>
    </p:spTree>
    <p:extLst>
      <p:ext uri="{BB962C8B-B14F-4D97-AF65-F5344CB8AC3E}">
        <p14:creationId xmlns:p14="http://schemas.microsoft.com/office/powerpoint/2010/main" val="30898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EAB117-01F6-417C-902C-59FD4368D05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27AE25D5-DA94-4CBC-A041-D991E89AEC54}"/>
              </a:ext>
            </a:extLst>
          </p:cNvPr>
          <p:cNvSpPr>
            <a:spLocks noGrp="1"/>
          </p:cNvSpPr>
          <p:nvPr>
            <p:ph type="dt" sz="half" idx="10"/>
          </p:nvPr>
        </p:nvSpPr>
        <p:spPr/>
        <p:txBody>
          <a:bodyPr/>
          <a:lstStyle/>
          <a:p>
            <a:fld id="{B0A89665-8344-4074-9075-44E349E8585A}" type="datetimeFigureOut">
              <a:rPr lang="es-CL" smtClean="0"/>
              <a:pPr/>
              <a:t>19-05-2020</a:t>
            </a:fld>
            <a:endParaRPr lang="es-CL"/>
          </a:p>
        </p:txBody>
      </p:sp>
      <p:sp>
        <p:nvSpPr>
          <p:cNvPr id="4" name="Marcador de pie de página 3">
            <a:extLst>
              <a:ext uri="{FF2B5EF4-FFF2-40B4-BE49-F238E27FC236}">
                <a16:creationId xmlns:a16="http://schemas.microsoft.com/office/drawing/2014/main" xmlns="" id="{84F3D59A-9AC6-4274-B9DA-AB5CCD22F34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3FCAF4AF-A35D-4D96-8A67-7CDA9B243EEF}"/>
              </a:ext>
            </a:extLst>
          </p:cNvPr>
          <p:cNvSpPr>
            <a:spLocks noGrp="1"/>
          </p:cNvSpPr>
          <p:nvPr>
            <p:ph type="sldNum" sz="quarter" idx="12"/>
          </p:nvPr>
        </p:nvSpPr>
        <p:spPr/>
        <p:txBody>
          <a:bodyPr/>
          <a:lstStyle/>
          <a:p>
            <a:fld id="{AD84A291-07CF-4D94-B2D7-F7E75576CAD9}" type="slidenum">
              <a:rPr lang="es-CL" smtClean="0"/>
              <a:pPr/>
              <a:t>‹Nº›</a:t>
            </a:fld>
            <a:endParaRPr lang="es-CL"/>
          </a:p>
        </p:txBody>
      </p:sp>
    </p:spTree>
    <p:extLst>
      <p:ext uri="{BB962C8B-B14F-4D97-AF65-F5344CB8AC3E}">
        <p14:creationId xmlns:p14="http://schemas.microsoft.com/office/powerpoint/2010/main" val="311049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A2322EC4-FCDC-4A13-AD74-2CC504482672}"/>
              </a:ext>
            </a:extLst>
          </p:cNvPr>
          <p:cNvSpPr>
            <a:spLocks noGrp="1"/>
          </p:cNvSpPr>
          <p:nvPr>
            <p:ph type="dt" sz="half" idx="10"/>
          </p:nvPr>
        </p:nvSpPr>
        <p:spPr/>
        <p:txBody>
          <a:bodyPr/>
          <a:lstStyle/>
          <a:p>
            <a:fld id="{B0A89665-8344-4074-9075-44E349E8585A}" type="datetimeFigureOut">
              <a:rPr lang="es-CL" smtClean="0"/>
              <a:pPr/>
              <a:t>19-05-2020</a:t>
            </a:fld>
            <a:endParaRPr lang="es-CL"/>
          </a:p>
        </p:txBody>
      </p:sp>
      <p:sp>
        <p:nvSpPr>
          <p:cNvPr id="3" name="Marcador de pie de página 2">
            <a:extLst>
              <a:ext uri="{FF2B5EF4-FFF2-40B4-BE49-F238E27FC236}">
                <a16:creationId xmlns:a16="http://schemas.microsoft.com/office/drawing/2014/main" xmlns="" id="{8C3E2CD1-58EE-4636-A3B8-A8C11C268C85}"/>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34D1ECC2-0E7D-4242-8378-772691EF3428}"/>
              </a:ext>
            </a:extLst>
          </p:cNvPr>
          <p:cNvSpPr>
            <a:spLocks noGrp="1"/>
          </p:cNvSpPr>
          <p:nvPr>
            <p:ph type="sldNum" sz="quarter" idx="12"/>
          </p:nvPr>
        </p:nvSpPr>
        <p:spPr/>
        <p:txBody>
          <a:bodyPr/>
          <a:lstStyle/>
          <a:p>
            <a:fld id="{AD84A291-07CF-4D94-B2D7-F7E75576CAD9}" type="slidenum">
              <a:rPr lang="es-CL" smtClean="0"/>
              <a:pPr/>
              <a:t>‹Nº›</a:t>
            </a:fld>
            <a:endParaRPr lang="es-CL"/>
          </a:p>
        </p:txBody>
      </p:sp>
    </p:spTree>
    <p:extLst>
      <p:ext uri="{BB962C8B-B14F-4D97-AF65-F5344CB8AC3E}">
        <p14:creationId xmlns:p14="http://schemas.microsoft.com/office/powerpoint/2010/main" val="232706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5C93AA-EB73-4832-8319-466F328679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F4163A2E-3DFC-495F-AD62-9D34B5950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D7DA0EFF-BF70-4024-8E2E-A8AB4102B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BA19BB2-56E3-4D23-90A0-1C75C2708C76}"/>
              </a:ext>
            </a:extLst>
          </p:cNvPr>
          <p:cNvSpPr>
            <a:spLocks noGrp="1"/>
          </p:cNvSpPr>
          <p:nvPr>
            <p:ph type="dt" sz="half" idx="10"/>
          </p:nvPr>
        </p:nvSpPr>
        <p:spPr/>
        <p:txBody>
          <a:bodyPr/>
          <a:lstStyle/>
          <a:p>
            <a:fld id="{B0A89665-8344-4074-9075-44E349E8585A}" type="datetimeFigureOut">
              <a:rPr lang="es-CL" smtClean="0"/>
              <a:pPr/>
              <a:t>19-05-2020</a:t>
            </a:fld>
            <a:endParaRPr lang="es-CL"/>
          </a:p>
        </p:txBody>
      </p:sp>
      <p:sp>
        <p:nvSpPr>
          <p:cNvPr id="6" name="Marcador de pie de página 5">
            <a:extLst>
              <a:ext uri="{FF2B5EF4-FFF2-40B4-BE49-F238E27FC236}">
                <a16:creationId xmlns:a16="http://schemas.microsoft.com/office/drawing/2014/main" xmlns="" id="{D6E039A6-DCCA-4054-A556-B314155B591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5131CCFD-58D7-4B06-ADA4-EDA6D8754CC9}"/>
              </a:ext>
            </a:extLst>
          </p:cNvPr>
          <p:cNvSpPr>
            <a:spLocks noGrp="1"/>
          </p:cNvSpPr>
          <p:nvPr>
            <p:ph type="sldNum" sz="quarter" idx="12"/>
          </p:nvPr>
        </p:nvSpPr>
        <p:spPr/>
        <p:txBody>
          <a:bodyPr/>
          <a:lstStyle/>
          <a:p>
            <a:fld id="{AD84A291-07CF-4D94-B2D7-F7E75576CAD9}" type="slidenum">
              <a:rPr lang="es-CL" smtClean="0"/>
              <a:pPr/>
              <a:t>‹Nº›</a:t>
            </a:fld>
            <a:endParaRPr lang="es-CL"/>
          </a:p>
        </p:txBody>
      </p:sp>
    </p:spTree>
    <p:extLst>
      <p:ext uri="{BB962C8B-B14F-4D97-AF65-F5344CB8AC3E}">
        <p14:creationId xmlns:p14="http://schemas.microsoft.com/office/powerpoint/2010/main" val="59838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6FAB41-05A4-4C45-80F5-ED2037389C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56668C46-3F71-44A3-852B-1D393B6FB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462ED167-984F-4086-A100-0DC0030DD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5989FAF-026B-418D-A913-6416DCC14ABB}"/>
              </a:ext>
            </a:extLst>
          </p:cNvPr>
          <p:cNvSpPr>
            <a:spLocks noGrp="1"/>
          </p:cNvSpPr>
          <p:nvPr>
            <p:ph type="dt" sz="half" idx="10"/>
          </p:nvPr>
        </p:nvSpPr>
        <p:spPr/>
        <p:txBody>
          <a:bodyPr/>
          <a:lstStyle/>
          <a:p>
            <a:fld id="{B0A89665-8344-4074-9075-44E349E8585A}" type="datetimeFigureOut">
              <a:rPr lang="es-CL" smtClean="0"/>
              <a:pPr/>
              <a:t>19-05-2020</a:t>
            </a:fld>
            <a:endParaRPr lang="es-CL"/>
          </a:p>
        </p:txBody>
      </p:sp>
      <p:sp>
        <p:nvSpPr>
          <p:cNvPr id="6" name="Marcador de pie de página 5">
            <a:extLst>
              <a:ext uri="{FF2B5EF4-FFF2-40B4-BE49-F238E27FC236}">
                <a16:creationId xmlns:a16="http://schemas.microsoft.com/office/drawing/2014/main" xmlns="" id="{A7D4FCBA-59DE-4931-8381-6DF5695DFEF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AEF64986-E4C9-4238-BFE9-D6047C0CDB95}"/>
              </a:ext>
            </a:extLst>
          </p:cNvPr>
          <p:cNvSpPr>
            <a:spLocks noGrp="1"/>
          </p:cNvSpPr>
          <p:nvPr>
            <p:ph type="sldNum" sz="quarter" idx="12"/>
          </p:nvPr>
        </p:nvSpPr>
        <p:spPr/>
        <p:txBody>
          <a:bodyPr/>
          <a:lstStyle/>
          <a:p>
            <a:fld id="{AD84A291-07CF-4D94-B2D7-F7E75576CAD9}" type="slidenum">
              <a:rPr lang="es-CL" smtClean="0"/>
              <a:pPr/>
              <a:t>‹Nº›</a:t>
            </a:fld>
            <a:endParaRPr lang="es-CL"/>
          </a:p>
        </p:txBody>
      </p:sp>
    </p:spTree>
    <p:extLst>
      <p:ext uri="{BB962C8B-B14F-4D97-AF65-F5344CB8AC3E}">
        <p14:creationId xmlns:p14="http://schemas.microsoft.com/office/powerpoint/2010/main" val="402747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C91AA37-B0B7-4D40-BF09-13472FB7E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1923EC81-1740-420F-9836-EB5394037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BFB8367E-D1E4-4181-8467-37B169DAC1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89665-8344-4074-9075-44E349E8585A}" type="datetimeFigureOut">
              <a:rPr lang="es-CL" smtClean="0"/>
              <a:pPr/>
              <a:t>19-05-2020</a:t>
            </a:fld>
            <a:endParaRPr lang="es-CL"/>
          </a:p>
        </p:txBody>
      </p:sp>
      <p:sp>
        <p:nvSpPr>
          <p:cNvPr id="5" name="Marcador de pie de página 4">
            <a:extLst>
              <a:ext uri="{FF2B5EF4-FFF2-40B4-BE49-F238E27FC236}">
                <a16:creationId xmlns:a16="http://schemas.microsoft.com/office/drawing/2014/main" xmlns="" id="{68E4CD36-4D56-4513-AF68-A9C1D0077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EF8CF267-565E-4C46-802E-F99B3CBCF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4A291-07CF-4D94-B2D7-F7E75576CAD9}" type="slidenum">
              <a:rPr lang="es-CL" smtClean="0"/>
              <a:pPr/>
              <a:t>‹Nº›</a:t>
            </a:fld>
            <a:endParaRPr lang="es-CL"/>
          </a:p>
        </p:txBody>
      </p:sp>
    </p:spTree>
    <p:extLst>
      <p:ext uri="{BB962C8B-B14F-4D97-AF65-F5344CB8AC3E}">
        <p14:creationId xmlns:p14="http://schemas.microsoft.com/office/powerpoint/2010/main" val="236652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dlineplus.gov/spanish/ency/article/000701.htm" TargetMode="External"/><Relationship Id="rId2" Type="http://schemas.openxmlformats.org/officeDocument/2006/relationships/hyperlink" Target="https://medlineplus.gov/spanish/ency/article/000799.htm" TargetMode="Externa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s://medlineplus.gov/spanish/ency/article/001412.htm" TargetMode="External"/><Relationship Id="rId4" Type="http://schemas.openxmlformats.org/officeDocument/2006/relationships/hyperlink" Target="https://medlineplus.gov/spanish/ency/article/000713.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0"/>
                <a:lumOff val="100000"/>
              </a:schemeClr>
            </a:gs>
            <a:gs pos="0">
              <a:schemeClr val="accent1">
                <a:lumMod val="0"/>
                <a:lumOff val="100000"/>
              </a:schemeClr>
            </a:gs>
            <a:gs pos="85000">
              <a:schemeClr val="accent1">
                <a:lumMod val="1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BA881A-CA80-4B00-AE29-7FDA4CDA56A3}"/>
              </a:ext>
            </a:extLst>
          </p:cNvPr>
          <p:cNvSpPr>
            <a:spLocks noGrp="1"/>
          </p:cNvSpPr>
          <p:nvPr>
            <p:ph type="ctrTitle"/>
          </p:nvPr>
        </p:nvSpPr>
        <p:spPr>
          <a:xfrm>
            <a:off x="1192695" y="2089772"/>
            <a:ext cx="9568070" cy="1050993"/>
          </a:xfrm>
        </p:spPr>
        <p:txBody>
          <a:bodyPr>
            <a:normAutofit/>
          </a:bodyPr>
          <a:lstStyle/>
          <a:p>
            <a:r>
              <a:rPr lang="es-CL" sz="4800" b="1" dirty="0">
                <a:latin typeface="Baskerville Old Face" panose="02020602080505020303" pitchFamily="18" charset="0"/>
              </a:rPr>
              <a:t>  Ilustre Municipalidad de La Cisterna </a:t>
            </a:r>
          </a:p>
        </p:txBody>
      </p:sp>
      <p:sp>
        <p:nvSpPr>
          <p:cNvPr id="3" name="Subtítulo 2">
            <a:extLst>
              <a:ext uri="{FF2B5EF4-FFF2-40B4-BE49-F238E27FC236}">
                <a16:creationId xmlns:a16="http://schemas.microsoft.com/office/drawing/2014/main" xmlns="" id="{2842E0BD-5D66-4119-9662-B1E78C753614}"/>
              </a:ext>
            </a:extLst>
          </p:cNvPr>
          <p:cNvSpPr>
            <a:spLocks noGrp="1"/>
          </p:cNvSpPr>
          <p:nvPr>
            <p:ph type="subTitle" idx="1"/>
          </p:nvPr>
        </p:nvSpPr>
        <p:spPr>
          <a:xfrm>
            <a:off x="1524000" y="3140765"/>
            <a:ext cx="9012702" cy="1655762"/>
          </a:xfrm>
        </p:spPr>
        <p:txBody>
          <a:bodyPr/>
          <a:lstStyle/>
          <a:p>
            <a:r>
              <a:rPr lang="es-CL" sz="4000" dirty="0"/>
              <a:t> </a:t>
            </a:r>
            <a:r>
              <a:rPr lang="es-CL" sz="4000" dirty="0">
                <a:latin typeface="Baskerville Old Face" panose="02020602080505020303" pitchFamily="18" charset="0"/>
              </a:rPr>
              <a:t>Departamento de Educación Municipal</a:t>
            </a:r>
          </a:p>
          <a:p>
            <a:r>
              <a:rPr lang="es-CL" sz="3200" dirty="0">
                <a:latin typeface="Baskerville Old Face" panose="02020602080505020303" pitchFamily="18" charset="0"/>
              </a:rPr>
              <a:t>Liceo Politécnico Ciencia y Tecnología</a:t>
            </a:r>
          </a:p>
        </p:txBody>
      </p:sp>
      <p:pic>
        <p:nvPicPr>
          <p:cNvPr id="1026" name="Picture 2" descr="Liceo Ciencia y Tecnología Generación 2007 - Posts | Facebook">
            <a:extLst>
              <a:ext uri="{FF2B5EF4-FFF2-40B4-BE49-F238E27FC236}">
                <a16:creationId xmlns:a16="http://schemas.microsoft.com/office/drawing/2014/main" xmlns="" id="{6A8A30F7-4285-4784-97D4-41E1A5A98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7329" y="269086"/>
            <a:ext cx="1686131" cy="210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75199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151AAD-D91F-4A97-95A9-1BFBE6520352}"/>
              </a:ext>
            </a:extLst>
          </p:cNvPr>
          <p:cNvSpPr>
            <a:spLocks noGrp="1"/>
          </p:cNvSpPr>
          <p:nvPr>
            <p:ph type="title"/>
          </p:nvPr>
        </p:nvSpPr>
        <p:spPr>
          <a:gradFill flip="none" rotWithShape="1">
            <a:gsLst>
              <a:gs pos="0">
                <a:schemeClr val="accent1">
                  <a:tint val="66000"/>
                  <a:satMod val="160000"/>
                </a:schemeClr>
              </a:gs>
              <a:gs pos="27000">
                <a:schemeClr val="accent1">
                  <a:tint val="44500"/>
                  <a:satMod val="160000"/>
                </a:schemeClr>
              </a:gs>
              <a:gs pos="96000">
                <a:schemeClr val="bg1"/>
              </a:gs>
            </a:gsLst>
            <a:lin ang="0" scaled="1"/>
            <a:tileRect/>
          </a:gradFill>
        </p:spPr>
        <p:txBody>
          <a:bodyPr>
            <a:normAutofit/>
          </a:bodyPr>
          <a:lstStyle/>
          <a:p>
            <a:r>
              <a:rPr lang="es-CL" sz="3600" b="1" dirty="0">
                <a:solidFill>
                  <a:schemeClr val="accent5">
                    <a:lumMod val="75000"/>
                  </a:schemeClr>
                </a:solidFill>
              </a:rPr>
              <a:t>Atención en sala de enfermería en caso de accidentes:</a:t>
            </a:r>
          </a:p>
        </p:txBody>
      </p:sp>
      <p:sp>
        <p:nvSpPr>
          <p:cNvPr id="3" name="Marcador de texto 2">
            <a:extLst>
              <a:ext uri="{FF2B5EF4-FFF2-40B4-BE49-F238E27FC236}">
                <a16:creationId xmlns:a16="http://schemas.microsoft.com/office/drawing/2014/main" xmlns="" id="{80792B24-0163-49DA-988C-E750C15ABF72}"/>
              </a:ext>
            </a:extLst>
          </p:cNvPr>
          <p:cNvSpPr>
            <a:spLocks noGrp="1"/>
          </p:cNvSpPr>
          <p:nvPr>
            <p:ph type="body" idx="1"/>
          </p:nvPr>
        </p:nvSpPr>
        <p:spPr>
          <a:xfrm>
            <a:off x="862014" y="1897629"/>
            <a:ext cx="5157787" cy="400504"/>
          </a:xfrm>
          <a:ln w="28575">
            <a:solidFill>
              <a:srgbClr val="FF2F2F"/>
            </a:solidFill>
          </a:ln>
        </p:spPr>
        <p:txBody>
          <a:bodyPr>
            <a:normAutofit/>
          </a:bodyPr>
          <a:lstStyle/>
          <a:p>
            <a:r>
              <a:rPr lang="es-CL" sz="2000" dirty="0">
                <a:solidFill>
                  <a:srgbClr val="FF4343"/>
                </a:solidFill>
              </a:rPr>
              <a:t>Primera Atención (Primeros Auxilios)</a:t>
            </a:r>
          </a:p>
        </p:txBody>
      </p:sp>
      <p:sp>
        <p:nvSpPr>
          <p:cNvPr id="4" name="Marcador de contenido 3">
            <a:extLst>
              <a:ext uri="{FF2B5EF4-FFF2-40B4-BE49-F238E27FC236}">
                <a16:creationId xmlns:a16="http://schemas.microsoft.com/office/drawing/2014/main" xmlns="" id="{04648205-5FDB-42BA-9339-1E864778CDAA}"/>
              </a:ext>
            </a:extLst>
          </p:cNvPr>
          <p:cNvSpPr>
            <a:spLocks noGrp="1"/>
          </p:cNvSpPr>
          <p:nvPr>
            <p:ph sz="half" idx="2"/>
          </p:nvPr>
        </p:nvSpPr>
        <p:spPr/>
        <p:txBody>
          <a:bodyPr>
            <a:noAutofit/>
          </a:bodyPr>
          <a:lstStyle/>
          <a:p>
            <a:pPr>
              <a:buFont typeface="Courier New" panose="02070309020205020404" pitchFamily="49" charset="0"/>
              <a:buChar char="o"/>
            </a:pPr>
            <a:r>
              <a:rPr lang="es-CL" sz="2400" b="1" dirty="0">
                <a:solidFill>
                  <a:schemeClr val="accent5">
                    <a:lumMod val="75000"/>
                  </a:schemeClr>
                </a:solidFill>
                <a:latin typeface="Arial" panose="020B0604020202020204" pitchFamily="34" charset="0"/>
                <a:cs typeface="Arial" panose="020B0604020202020204" pitchFamily="34" charset="0"/>
              </a:rPr>
              <a:t>Llenar Formulario de accidente escolar (Registrar accidente en el libro)</a:t>
            </a:r>
          </a:p>
          <a:p>
            <a:pPr>
              <a:buFont typeface="Courier New" panose="02070309020205020404" pitchFamily="49" charset="0"/>
              <a:buChar char="o"/>
            </a:pPr>
            <a:r>
              <a:rPr lang="es-CL" sz="2400" b="1" dirty="0">
                <a:solidFill>
                  <a:schemeClr val="accent5">
                    <a:lumMod val="75000"/>
                  </a:schemeClr>
                </a:solidFill>
                <a:latin typeface="Arial" panose="020B0604020202020204" pitchFamily="34" charset="0"/>
                <a:cs typeface="Arial" panose="020B0604020202020204" pitchFamily="34" charset="0"/>
              </a:rPr>
              <a:t>Dar aviso de lo sucedida a inspectoría general</a:t>
            </a:r>
          </a:p>
          <a:p>
            <a:pPr>
              <a:buFont typeface="Courier New" panose="02070309020205020404" pitchFamily="49" charset="0"/>
              <a:buChar char="o"/>
            </a:pPr>
            <a:r>
              <a:rPr lang="es-CL" sz="2400" b="1" dirty="0">
                <a:solidFill>
                  <a:schemeClr val="accent5">
                    <a:lumMod val="75000"/>
                  </a:schemeClr>
                </a:solidFill>
                <a:latin typeface="Arial" panose="020B0604020202020204" pitchFamily="34" charset="0"/>
                <a:cs typeface="Arial" panose="020B0604020202020204" pitchFamily="34" charset="0"/>
              </a:rPr>
              <a:t>Avisar al apoderado para tomar conocimiento de accidente del alumno</a:t>
            </a:r>
          </a:p>
          <a:p>
            <a:pPr>
              <a:buFont typeface="Courier New" panose="02070309020205020404" pitchFamily="49" charset="0"/>
              <a:buChar char="o"/>
            </a:pPr>
            <a:r>
              <a:rPr lang="es-CL" sz="2400" b="1" dirty="0">
                <a:solidFill>
                  <a:schemeClr val="accent5">
                    <a:lumMod val="75000"/>
                  </a:schemeClr>
                </a:solidFill>
                <a:latin typeface="Arial" panose="020B0604020202020204" pitchFamily="34" charset="0"/>
                <a:cs typeface="Arial" panose="020B0604020202020204" pitchFamily="34" charset="0"/>
              </a:rPr>
              <a:t>En casos puntuales y de urgencia derivar.</a:t>
            </a:r>
          </a:p>
        </p:txBody>
      </p:sp>
      <p:sp>
        <p:nvSpPr>
          <p:cNvPr id="5" name="Marcador de texto 4">
            <a:extLst>
              <a:ext uri="{FF2B5EF4-FFF2-40B4-BE49-F238E27FC236}">
                <a16:creationId xmlns:a16="http://schemas.microsoft.com/office/drawing/2014/main" xmlns="" id="{6B391030-CAB6-48CB-B4AF-EC5E22B77003}"/>
              </a:ext>
            </a:extLst>
          </p:cNvPr>
          <p:cNvSpPr>
            <a:spLocks noGrp="1"/>
          </p:cNvSpPr>
          <p:nvPr>
            <p:ph type="body" sz="quarter" idx="3"/>
          </p:nvPr>
        </p:nvSpPr>
        <p:spPr>
          <a:xfrm>
            <a:off x="6216653" y="2265817"/>
            <a:ext cx="4828948" cy="907595"/>
          </a:xfrm>
        </p:spPr>
        <p:txBody>
          <a:bodyPr>
            <a:normAutofit/>
          </a:bodyPr>
          <a:lstStyle/>
          <a:p>
            <a:r>
              <a:rPr lang="es-CL" dirty="0">
                <a:solidFill>
                  <a:srgbClr val="21A0A3"/>
                </a:solidFill>
              </a:rPr>
              <a:t>En caso de alumnos con patologías Crónicas como:</a:t>
            </a:r>
          </a:p>
        </p:txBody>
      </p:sp>
      <p:sp>
        <p:nvSpPr>
          <p:cNvPr id="6" name="Marcador de contenido 5">
            <a:extLst>
              <a:ext uri="{FF2B5EF4-FFF2-40B4-BE49-F238E27FC236}">
                <a16:creationId xmlns:a16="http://schemas.microsoft.com/office/drawing/2014/main" xmlns="" id="{FF4E61C9-32F8-4B35-A87F-7CF04914E920}"/>
              </a:ext>
            </a:extLst>
          </p:cNvPr>
          <p:cNvSpPr>
            <a:spLocks noGrp="1"/>
          </p:cNvSpPr>
          <p:nvPr>
            <p:ph sz="quarter" idx="4"/>
          </p:nvPr>
        </p:nvSpPr>
        <p:spPr>
          <a:xfrm>
            <a:off x="6223903" y="3432629"/>
            <a:ext cx="4513495" cy="2371782"/>
          </a:xfrm>
        </p:spPr>
        <p:txBody>
          <a:bodyPr>
            <a:normAutofit/>
          </a:bodyPr>
          <a:lstStyle/>
          <a:p>
            <a:r>
              <a:rPr lang="es-CL" sz="2000" b="1" dirty="0">
                <a:solidFill>
                  <a:srgbClr val="21A0A3"/>
                </a:solidFill>
              </a:rPr>
              <a:t>Diabetes:  Se realiza Control de HGT</a:t>
            </a:r>
          </a:p>
          <a:p>
            <a:r>
              <a:rPr lang="es-CL" sz="2000" b="1" dirty="0">
                <a:solidFill>
                  <a:srgbClr val="21A0A3"/>
                </a:solidFill>
              </a:rPr>
              <a:t>Hipertensión: Se le hace un control de Presión Arterial</a:t>
            </a:r>
          </a:p>
        </p:txBody>
      </p:sp>
      <p:pic>
        <p:nvPicPr>
          <p:cNvPr id="4102" name="Picture 6" descr="Cuidados de Enfermeria Especializados a Domicilio | Serproen">
            <a:extLst>
              <a:ext uri="{FF2B5EF4-FFF2-40B4-BE49-F238E27FC236}">
                <a16:creationId xmlns:a16="http://schemas.microsoft.com/office/drawing/2014/main" xmlns="" id="{72C7495C-EC4A-469C-A176-FDA0F706A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4391" y="4729615"/>
            <a:ext cx="2135641" cy="2135641"/>
          </a:xfrm>
          <a:prstGeom prst="rect">
            <a:avLst/>
          </a:prstGeom>
          <a:noFill/>
          <a:extLst>
            <a:ext uri="{909E8E84-426E-40DD-AFC4-6F175D3DCCD1}">
              <a14:hiddenFill xmlns:a14="http://schemas.microsoft.com/office/drawing/2010/main">
                <a:solidFill>
                  <a:srgbClr val="FFFFFF"/>
                </a:solidFill>
              </a14:hiddenFill>
            </a:ext>
          </a:extLst>
        </p:spPr>
      </p:pic>
      <p:sp>
        <p:nvSpPr>
          <p:cNvPr id="7" name="Bocadillo: rectángulo 6">
            <a:extLst>
              <a:ext uri="{FF2B5EF4-FFF2-40B4-BE49-F238E27FC236}">
                <a16:creationId xmlns:a16="http://schemas.microsoft.com/office/drawing/2014/main" xmlns="" id="{EE8C7F1E-1D7B-474A-ADD6-4D6EA0FFBEFF}"/>
              </a:ext>
            </a:extLst>
          </p:cNvPr>
          <p:cNvSpPr/>
          <p:nvPr/>
        </p:nvSpPr>
        <p:spPr>
          <a:xfrm>
            <a:off x="6216652" y="2265817"/>
            <a:ext cx="4513495" cy="3011630"/>
          </a:xfrm>
          <a:prstGeom prst="wedgeRectCallout">
            <a:avLst>
              <a:gd name="adj1" fmla="val 48562"/>
              <a:gd name="adj2" fmla="val 62051"/>
            </a:avLst>
          </a:prstGeom>
          <a:noFill/>
          <a:ln w="50800">
            <a:solidFill>
              <a:srgbClr val="2AD6B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687718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00"/>
                                        <p:tgtEl>
                                          <p:spTgt spid="4">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500"/>
                                        <p:tgtEl>
                                          <p:spTgt spid="4">
                                            <p:txEl>
                                              <p:pRg st="3" end="3"/>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down)">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102"/>
                                        </p:tgtEl>
                                        <p:attrNameLst>
                                          <p:attrName>style.visibility</p:attrName>
                                        </p:attrNameLst>
                                      </p:cBhvr>
                                      <p:to>
                                        <p:strVal val="visible"/>
                                      </p:to>
                                    </p:set>
                                    <p:animEffect transition="in" filter="fade">
                                      <p:cBhvr>
                                        <p:cTn id="36" dur="1000"/>
                                        <p:tgtEl>
                                          <p:spTgt spid="4102"/>
                                        </p:tgtEl>
                                      </p:cBhvr>
                                    </p:animEffect>
                                    <p:anim calcmode="lin" valueType="num">
                                      <p:cBhvr>
                                        <p:cTn id="37" dur="1000" fill="hold"/>
                                        <p:tgtEl>
                                          <p:spTgt spid="4102"/>
                                        </p:tgtEl>
                                        <p:attrNameLst>
                                          <p:attrName>ppt_x</p:attrName>
                                        </p:attrNameLst>
                                      </p:cBhvr>
                                      <p:tavLst>
                                        <p:tav tm="0">
                                          <p:val>
                                            <p:strVal val="#ppt_x"/>
                                          </p:val>
                                        </p:tav>
                                        <p:tav tm="100000">
                                          <p:val>
                                            <p:strVal val="#ppt_x"/>
                                          </p:val>
                                        </p:tav>
                                      </p:tavLst>
                                    </p:anim>
                                    <p:anim calcmode="lin" valueType="num">
                                      <p:cBhvr>
                                        <p:cTn id="38"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1000"/>
                                        <p:tgtEl>
                                          <p:spTgt spid="6">
                                            <p:txEl>
                                              <p:pRg st="0" end="0"/>
                                            </p:txEl>
                                          </p:spTgt>
                                        </p:tgtEl>
                                      </p:cBhvr>
                                    </p:animEffect>
                                    <p:anim calcmode="lin" valueType="num">
                                      <p:cBhvr>
                                        <p:cTn id="5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fade">
                                      <p:cBhvr>
                                        <p:cTn id="60" dur="1000"/>
                                        <p:tgtEl>
                                          <p:spTgt spid="6">
                                            <p:txEl>
                                              <p:pRg st="1" end="1"/>
                                            </p:txEl>
                                          </p:spTgt>
                                        </p:tgtEl>
                                      </p:cBhvr>
                                    </p:animEffect>
                                    <p:anim calcmode="lin" valueType="num">
                                      <p:cBhvr>
                                        <p:cTn id="6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656BC0-15C0-46BD-9C52-962FCBDE4ED3}"/>
              </a:ext>
            </a:extLst>
          </p:cNvPr>
          <p:cNvSpPr>
            <a:spLocks noGrp="1"/>
          </p:cNvSpPr>
          <p:nvPr>
            <p:ph type="title"/>
          </p:nvPr>
        </p:nvSpPr>
        <p:spPr>
          <a:xfrm>
            <a:off x="4491925" y="178230"/>
            <a:ext cx="3208150" cy="6501539"/>
          </a:xfrm>
          <a:noFill/>
          <a:ln w="38100">
            <a:solidFill>
              <a:schemeClr val="bg1"/>
            </a:solidFill>
          </a:ln>
        </p:spPr>
        <p:txBody>
          <a:bodyPr>
            <a:normAutofit/>
          </a:bodyPr>
          <a:lstStyle/>
          <a:p>
            <a:pPr algn="ctr"/>
            <a:r>
              <a:rPr lang="es-CL" sz="3200" b="1" dirty="0">
                <a:solidFill>
                  <a:schemeClr val="accent1"/>
                </a:solidFill>
                <a:latin typeface="Arial" panose="020B0604020202020204" pitchFamily="34" charset="0"/>
                <a:cs typeface="Arial" panose="020B0604020202020204" pitchFamily="34" charset="0"/>
              </a:rPr>
              <a:t>Para evitar accidentes que </a:t>
            </a:r>
            <a:r>
              <a:rPr lang="es-CL" sz="4000" b="1" dirty="0">
                <a:solidFill>
                  <a:schemeClr val="accent1"/>
                </a:solidFill>
                <a:latin typeface="Arial" panose="020B0604020202020204" pitchFamily="34" charset="0"/>
                <a:cs typeface="Arial" panose="020B0604020202020204" pitchFamily="34" charset="0"/>
              </a:rPr>
              <a:t>perjudiquen la convivencia </a:t>
            </a:r>
            <a:r>
              <a:rPr lang="es-CL" sz="3200" b="1" dirty="0">
                <a:solidFill>
                  <a:schemeClr val="accent1"/>
                </a:solidFill>
                <a:latin typeface="Arial" panose="020B0604020202020204" pitchFamily="34" charset="0"/>
                <a:cs typeface="Arial" panose="020B0604020202020204" pitchFamily="34" charset="0"/>
              </a:rPr>
              <a:t>de los alumnos es importante dar a conocer algunos protocolos </a:t>
            </a:r>
            <a:r>
              <a:rPr lang="es-CL" sz="4800" b="1" dirty="0">
                <a:solidFill>
                  <a:schemeClr val="accent1"/>
                </a:solidFill>
                <a:latin typeface="Arial" panose="020B0604020202020204" pitchFamily="34" charset="0"/>
                <a:cs typeface="Arial" panose="020B0604020202020204" pitchFamily="34" charset="0"/>
              </a:rPr>
              <a:t>para su seguridad</a:t>
            </a:r>
          </a:p>
        </p:txBody>
      </p:sp>
      <p:pic>
        <p:nvPicPr>
          <p:cNvPr id="7170" name="Picture 2">
            <a:extLst>
              <a:ext uri="{FF2B5EF4-FFF2-40B4-BE49-F238E27FC236}">
                <a16:creationId xmlns:a16="http://schemas.microsoft.com/office/drawing/2014/main" xmlns="" id="{DEB76BD4-70A8-432B-A880-4C362F3B07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92"/>
          <a:stretch/>
        </p:blipFill>
        <p:spPr bwMode="auto">
          <a:xfrm>
            <a:off x="11017" y="0"/>
            <a:ext cx="44809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xmlns="" id="{D46E512F-9163-4660-9177-66DF904F2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586" y="3447485"/>
            <a:ext cx="2857500" cy="2295525"/>
          </a:xfrm>
          <a:prstGeom prst="rect">
            <a:avLst/>
          </a:prstGeom>
          <a:noFill/>
          <a:extLst>
            <a:ext uri="{909E8E84-426E-40DD-AFC4-6F175D3DCCD1}">
              <a14:hiddenFill xmlns:a14="http://schemas.microsoft.com/office/drawing/2010/main">
                <a:solidFill>
                  <a:srgbClr val="FFFFFF"/>
                </a:solidFill>
              </a14:hiddenFill>
            </a:ext>
          </a:extLst>
        </p:spPr>
      </p:pic>
      <p:sp>
        <p:nvSpPr>
          <p:cNvPr id="7" name="Símbolo &quot;No permitido&quot; 6">
            <a:extLst>
              <a:ext uri="{FF2B5EF4-FFF2-40B4-BE49-F238E27FC236}">
                <a16:creationId xmlns:a16="http://schemas.microsoft.com/office/drawing/2014/main" xmlns="" id="{140C65DA-9093-416D-8706-3C9FCD61CC35}"/>
              </a:ext>
            </a:extLst>
          </p:cNvPr>
          <p:cNvSpPr/>
          <p:nvPr/>
        </p:nvSpPr>
        <p:spPr>
          <a:xfrm>
            <a:off x="8102706" y="2626963"/>
            <a:ext cx="3709261" cy="3936570"/>
          </a:xfrm>
          <a:prstGeom prst="noSmoking">
            <a:avLst>
              <a:gd name="adj" fmla="val 57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8" name="Flecha: hacia la izquierda 7">
            <a:extLst>
              <a:ext uri="{FF2B5EF4-FFF2-40B4-BE49-F238E27FC236}">
                <a16:creationId xmlns:a16="http://schemas.microsoft.com/office/drawing/2014/main" xmlns="" id="{F53A519E-5606-4111-97D8-1A34163E2ED5}"/>
              </a:ext>
            </a:extLst>
          </p:cNvPr>
          <p:cNvSpPr/>
          <p:nvPr/>
        </p:nvSpPr>
        <p:spPr>
          <a:xfrm>
            <a:off x="8102706" y="1115434"/>
            <a:ext cx="3208150" cy="728420"/>
          </a:xfrm>
          <a:prstGeom prst="leftArrow">
            <a:avLst/>
          </a:prstGeom>
          <a:gradFill>
            <a:gsLst>
              <a:gs pos="0">
                <a:schemeClr val="accent4">
                  <a:lumMod val="60000"/>
                  <a:lumOff val="40000"/>
                </a:schemeClr>
              </a:gs>
              <a:gs pos="50000">
                <a:schemeClr val="accent4">
                  <a:lumMod val="60000"/>
                  <a:lumOff val="40000"/>
                </a:schemeClr>
              </a:gs>
              <a:gs pos="100000">
                <a:schemeClr val="accent4">
                  <a:lumMod val="75000"/>
                </a:schemeClr>
              </a:gs>
            </a:gsLst>
            <a:lin ang="54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896296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fade">
                                      <p:cBhvr>
                                        <p:cTn id="24" dur="1000"/>
                                        <p:tgtEl>
                                          <p:spTgt spid="7174"/>
                                        </p:tgtEl>
                                      </p:cBhvr>
                                    </p:animEffect>
                                    <p:anim calcmode="lin" valueType="num">
                                      <p:cBhvr>
                                        <p:cTn id="25" dur="1000" fill="hold"/>
                                        <p:tgtEl>
                                          <p:spTgt spid="7174"/>
                                        </p:tgtEl>
                                        <p:attrNameLst>
                                          <p:attrName>ppt_x</p:attrName>
                                        </p:attrNameLst>
                                      </p:cBhvr>
                                      <p:tavLst>
                                        <p:tav tm="0">
                                          <p:val>
                                            <p:strVal val="#ppt_x"/>
                                          </p:val>
                                        </p:tav>
                                        <p:tav tm="100000">
                                          <p:val>
                                            <p:strVal val="#ppt_x"/>
                                          </p:val>
                                        </p:tav>
                                      </p:tavLst>
                                    </p:anim>
                                    <p:anim calcmode="lin" valueType="num">
                                      <p:cBhvr>
                                        <p:cTn id="26"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0B3D5AEC-AFA5-4242-9C3C-1CB6688E11DB}"/>
              </a:ext>
            </a:extLst>
          </p:cNvPr>
          <p:cNvSpPr>
            <a:spLocks noGrp="1"/>
          </p:cNvSpPr>
          <p:nvPr>
            <p:ph type="title"/>
          </p:nvPr>
        </p:nvSpPr>
        <p:spPr>
          <a:xfrm>
            <a:off x="435245" y="1704814"/>
            <a:ext cx="7298410" cy="1845672"/>
          </a:xfrm>
        </p:spPr>
        <p:txBody>
          <a:bodyPr>
            <a:normAutofit/>
          </a:bodyPr>
          <a:lstStyle/>
          <a:p>
            <a:pPr algn="ctr"/>
            <a:r>
              <a:rPr lang="es-CL" sz="3600" b="1" dirty="0">
                <a:solidFill>
                  <a:schemeClr val="accent6">
                    <a:lumMod val="50000"/>
                  </a:schemeClr>
                </a:solidFill>
              </a:rPr>
              <a:t>Drogadicción en la comunidad escolar</a:t>
            </a:r>
          </a:p>
        </p:txBody>
      </p:sp>
    </p:spTree>
    <p:extLst>
      <p:ext uri="{BB962C8B-B14F-4D97-AF65-F5344CB8AC3E}">
        <p14:creationId xmlns:p14="http://schemas.microsoft.com/office/powerpoint/2010/main" val="1062042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E0E5DA6-3F73-4929-B774-FCEA94D9F734}"/>
              </a:ext>
            </a:extLst>
          </p:cNvPr>
          <p:cNvSpPr>
            <a:spLocks noGrp="1"/>
          </p:cNvSpPr>
          <p:nvPr>
            <p:ph idx="1"/>
          </p:nvPr>
        </p:nvSpPr>
        <p:spPr>
          <a:xfrm>
            <a:off x="962186" y="384283"/>
            <a:ext cx="10515600" cy="1444517"/>
          </a:xfrm>
          <a:ln w="28575">
            <a:solidFill>
              <a:srgbClr val="21A0A3"/>
            </a:solidFill>
          </a:ln>
        </p:spPr>
        <p:txBody>
          <a:bodyPr>
            <a:normAutofit/>
          </a:bodyPr>
          <a:lstStyle/>
          <a:p>
            <a:pPr marL="0" indent="0">
              <a:buNone/>
            </a:pPr>
            <a:r>
              <a:rPr lang="es-CL" sz="1800" b="1" dirty="0">
                <a:solidFill>
                  <a:schemeClr val="accent1">
                    <a:lumMod val="75000"/>
                  </a:schemeClr>
                </a:solidFill>
                <a:latin typeface="Arial" panose="020B0604020202020204" pitchFamily="34" charset="0"/>
                <a:cs typeface="Arial" panose="020B0604020202020204" pitchFamily="34" charset="0"/>
              </a:rPr>
              <a:t>La drogadicción es un problema a largo plazo causado por una compulsión incontrolable de buscar drogas. Es un problema grave y creciente. Por lo tanto, es importante reducir el número de jóvenes que consumen drogas por primera vez y prevenir la transición del consumo experimental a la adicción. Las escuelas ofrecen la forma más sistemática y eficiente de llegar a ellos.</a:t>
            </a:r>
          </a:p>
        </p:txBody>
      </p:sp>
      <p:pic>
        <p:nvPicPr>
          <p:cNvPr id="11268" name="Picture 4" descr="Burbuja de texto de dibujos animados de empresario - Descargar PNG ...">
            <a:extLst>
              <a:ext uri="{FF2B5EF4-FFF2-40B4-BE49-F238E27FC236}">
                <a16:creationId xmlns:a16="http://schemas.microsoft.com/office/drawing/2014/main" xmlns="" id="{436F4F34-EAD5-4D1D-BF0F-DBB05C6E4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79" y="1981199"/>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rogas y adolescentes | CuidatePlus">
            <a:extLst>
              <a:ext uri="{FF2B5EF4-FFF2-40B4-BE49-F238E27FC236}">
                <a16:creationId xmlns:a16="http://schemas.microsoft.com/office/drawing/2014/main" xmlns="" id="{A6FDF3BA-6290-4B12-BC4D-A2DCADBD7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341" y="2095338"/>
            <a:ext cx="4115445" cy="2057723"/>
          </a:xfrm>
          <a:prstGeom prst="rect">
            <a:avLst/>
          </a:prstGeom>
          <a:noFill/>
          <a:extLst>
            <a:ext uri="{909E8E84-426E-40DD-AFC4-6F175D3DCCD1}">
              <a14:hiddenFill xmlns:a14="http://schemas.microsoft.com/office/drawing/2010/main">
                <a:solidFill>
                  <a:srgbClr val="FFFFFF"/>
                </a:solidFill>
              </a14:hiddenFill>
            </a:ext>
          </a:extLst>
        </p:spPr>
      </p:pic>
      <p:sp>
        <p:nvSpPr>
          <p:cNvPr id="4" name="Símbolo &quot;No permitido&quot; 3">
            <a:extLst>
              <a:ext uri="{FF2B5EF4-FFF2-40B4-BE49-F238E27FC236}">
                <a16:creationId xmlns:a16="http://schemas.microsoft.com/office/drawing/2014/main" xmlns="" id="{092E9733-DC8D-4653-B0EA-FBEF5C8FE65C}"/>
              </a:ext>
            </a:extLst>
          </p:cNvPr>
          <p:cNvSpPr/>
          <p:nvPr/>
        </p:nvSpPr>
        <p:spPr>
          <a:xfrm>
            <a:off x="3142927" y="2597257"/>
            <a:ext cx="1100379" cy="1053885"/>
          </a:xfrm>
          <a:prstGeom prst="noSmoking">
            <a:avLst>
              <a:gd name="adj" fmla="val 907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pic>
        <p:nvPicPr>
          <p:cNvPr id="11276" name="Picture 12" descr="Cómo reducir el consumo de drogas en un 40% en un par de horas - Quo">
            <a:extLst>
              <a:ext uri="{FF2B5EF4-FFF2-40B4-BE49-F238E27FC236}">
                <a16:creationId xmlns:a16="http://schemas.microsoft.com/office/drawing/2014/main" xmlns="" id="{887F644C-6DA3-4BFB-B2B3-D18E437575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2341" y="4419599"/>
            <a:ext cx="4115445" cy="231493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 la derecha 4">
            <a:extLst>
              <a:ext uri="{FF2B5EF4-FFF2-40B4-BE49-F238E27FC236}">
                <a16:creationId xmlns:a16="http://schemas.microsoft.com/office/drawing/2014/main" xmlns="" id="{84723E78-E704-410A-ADB3-78F7E8C326B1}"/>
              </a:ext>
            </a:extLst>
          </p:cNvPr>
          <p:cNvSpPr/>
          <p:nvPr/>
        </p:nvSpPr>
        <p:spPr>
          <a:xfrm>
            <a:off x="5240687" y="2956947"/>
            <a:ext cx="1400014" cy="342255"/>
          </a:xfrm>
          <a:prstGeom prst="rightArrow">
            <a:avLst/>
          </a:prstGeom>
          <a:solidFill>
            <a:srgbClr val="21A0A3"/>
          </a:solidFill>
          <a:ln>
            <a:solidFill>
              <a:srgbClr val="21A0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Flecha: a la derecha 5">
            <a:extLst>
              <a:ext uri="{FF2B5EF4-FFF2-40B4-BE49-F238E27FC236}">
                <a16:creationId xmlns:a16="http://schemas.microsoft.com/office/drawing/2014/main" xmlns="" id="{F8B2DC7E-D94F-4132-8715-EE7EAE35EB39}"/>
              </a:ext>
            </a:extLst>
          </p:cNvPr>
          <p:cNvSpPr/>
          <p:nvPr/>
        </p:nvSpPr>
        <p:spPr>
          <a:xfrm>
            <a:off x="5240687" y="5176434"/>
            <a:ext cx="1400014" cy="342255"/>
          </a:xfrm>
          <a:prstGeom prst="rightArrow">
            <a:avLst/>
          </a:prstGeom>
          <a:solidFill>
            <a:srgbClr val="21A0A3"/>
          </a:solidFill>
          <a:ln>
            <a:solidFill>
              <a:srgbClr val="21A0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21A0A3"/>
              </a:solidFill>
            </a:endParaRPr>
          </a:p>
        </p:txBody>
      </p:sp>
    </p:spTree>
    <p:extLst>
      <p:ext uri="{BB962C8B-B14F-4D97-AF65-F5344CB8AC3E}">
        <p14:creationId xmlns:p14="http://schemas.microsoft.com/office/powerpoint/2010/main" val="3707521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500" fill="hold"/>
                                        <p:tgtEl>
                                          <p:spTgt spid="11268"/>
                                        </p:tgtEl>
                                        <p:attrNameLst>
                                          <p:attrName>ppt_x</p:attrName>
                                        </p:attrNameLst>
                                      </p:cBhvr>
                                      <p:tavLst>
                                        <p:tav tm="0">
                                          <p:val>
                                            <p:strVal val="#ppt_x"/>
                                          </p:val>
                                        </p:tav>
                                        <p:tav tm="100000">
                                          <p:val>
                                            <p:strVal val="#ppt_x"/>
                                          </p:val>
                                        </p:tav>
                                      </p:tavLst>
                                    </p:anim>
                                    <p:anim calcmode="lin" valueType="num">
                                      <p:cBhvr additive="base">
                                        <p:cTn id="20"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70"/>
                                        </p:tgtEl>
                                        <p:attrNameLst>
                                          <p:attrName>style.visibility</p:attrName>
                                        </p:attrNameLst>
                                      </p:cBhvr>
                                      <p:to>
                                        <p:strVal val="visible"/>
                                      </p:to>
                                    </p:set>
                                    <p:anim calcmode="lin" valueType="num">
                                      <p:cBhvr additive="base">
                                        <p:cTn id="43" dur="500" fill="hold"/>
                                        <p:tgtEl>
                                          <p:spTgt spid="11270"/>
                                        </p:tgtEl>
                                        <p:attrNameLst>
                                          <p:attrName>ppt_x</p:attrName>
                                        </p:attrNameLst>
                                      </p:cBhvr>
                                      <p:tavLst>
                                        <p:tav tm="0">
                                          <p:val>
                                            <p:strVal val="#ppt_x"/>
                                          </p:val>
                                        </p:tav>
                                        <p:tav tm="100000">
                                          <p:val>
                                            <p:strVal val="#ppt_x"/>
                                          </p:val>
                                        </p:tav>
                                      </p:tavLst>
                                    </p:anim>
                                    <p:anim calcmode="lin" valueType="num">
                                      <p:cBhvr additive="base">
                                        <p:cTn id="44"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276"/>
                                        </p:tgtEl>
                                        <p:attrNameLst>
                                          <p:attrName>style.visibility</p:attrName>
                                        </p:attrNameLst>
                                      </p:cBhvr>
                                      <p:to>
                                        <p:strVal val="visible"/>
                                      </p:to>
                                    </p:set>
                                    <p:animEffect transition="in" filter="wipe(down)">
                                      <p:cBhvr>
                                        <p:cTn id="49"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11A737-9E46-47DC-8490-4604C973787F}"/>
              </a:ext>
            </a:extLst>
          </p:cNvPr>
          <p:cNvSpPr>
            <a:spLocks noGrp="1"/>
          </p:cNvSpPr>
          <p:nvPr>
            <p:ph type="title"/>
          </p:nvPr>
        </p:nvSpPr>
        <p:spPr>
          <a:xfrm>
            <a:off x="838200" y="258651"/>
            <a:ext cx="10515600" cy="1325563"/>
          </a:xfrm>
          <a:ln w="38100">
            <a:solidFill>
              <a:srgbClr val="21A0A3"/>
            </a:solidFill>
          </a:ln>
        </p:spPr>
        <p:txBody>
          <a:bodyPr>
            <a:normAutofit/>
          </a:bodyPr>
          <a:lstStyle/>
          <a:p>
            <a:r>
              <a:rPr lang="es-CL" sz="4000" b="1" dirty="0">
                <a:solidFill>
                  <a:schemeClr val="accent1">
                    <a:lumMod val="75000"/>
                  </a:schemeClr>
                </a:solidFill>
              </a:rPr>
              <a:t>   Prevención del consumo de drogas en escolares</a:t>
            </a:r>
          </a:p>
        </p:txBody>
      </p:sp>
      <p:sp>
        <p:nvSpPr>
          <p:cNvPr id="3" name="Marcador de contenido 2">
            <a:extLst>
              <a:ext uri="{FF2B5EF4-FFF2-40B4-BE49-F238E27FC236}">
                <a16:creationId xmlns:a16="http://schemas.microsoft.com/office/drawing/2014/main" xmlns="" id="{68766300-3436-4506-B040-F7054E86527D}"/>
              </a:ext>
            </a:extLst>
          </p:cNvPr>
          <p:cNvSpPr>
            <a:spLocks noGrp="1"/>
          </p:cNvSpPr>
          <p:nvPr>
            <p:ph idx="1"/>
          </p:nvPr>
        </p:nvSpPr>
        <p:spPr>
          <a:xfrm>
            <a:off x="964809" y="2095133"/>
            <a:ext cx="6434797" cy="4052449"/>
          </a:xfrm>
          <a:ln w="28575">
            <a:solidFill>
              <a:srgbClr val="FF0000"/>
            </a:solidFill>
          </a:ln>
        </p:spPr>
        <p:txBody>
          <a:bodyPr>
            <a:normAutofit/>
          </a:bodyPr>
          <a:lstStyle/>
          <a:p>
            <a:pPr marL="0" indent="0">
              <a:buNone/>
            </a:pPr>
            <a:r>
              <a:rPr lang="es-CL" dirty="0">
                <a:solidFill>
                  <a:schemeClr val="accent1">
                    <a:lumMod val="75000"/>
                  </a:schemeClr>
                </a:solidFill>
              </a:rPr>
              <a:t>Las conductas de riesgo se deben prevenir desde la infancia y es de vital importancia transmitir a los alumnos pautas de comportamiento adecuadas que aseguren que en el futuro tomen las decisiones correctas con respecto al consumo de diversas sustancias y drogas. En dicha labor, por lo tanto, la actitud y el compromiso de los docentes es fundamental.</a:t>
            </a:r>
          </a:p>
        </p:txBody>
      </p:sp>
      <p:pic>
        <p:nvPicPr>
          <p:cNvPr id="12292" name="Picture 4" descr="3 - Actua Solutions">
            <a:extLst>
              <a:ext uri="{FF2B5EF4-FFF2-40B4-BE49-F238E27FC236}">
                <a16:creationId xmlns:a16="http://schemas.microsoft.com/office/drawing/2014/main" xmlns="" id="{742F05A5-CE81-4005-813A-7B99240E1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846" y="1843955"/>
            <a:ext cx="3782954" cy="501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8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4DD4F7-1218-460D-AB0A-C26C7E2C01FC}"/>
              </a:ext>
            </a:extLst>
          </p:cNvPr>
          <p:cNvSpPr>
            <a:spLocks noGrp="1"/>
          </p:cNvSpPr>
          <p:nvPr>
            <p:ph type="title"/>
          </p:nvPr>
        </p:nvSpPr>
        <p:spPr>
          <a:xfrm>
            <a:off x="838200" y="365125"/>
            <a:ext cx="10515600" cy="999441"/>
          </a:xfrm>
          <a:ln w="28575">
            <a:solidFill>
              <a:srgbClr val="FF0000"/>
            </a:solidFill>
          </a:ln>
        </p:spPr>
        <p:txBody>
          <a:bodyPr>
            <a:normAutofit fontScale="90000"/>
          </a:bodyPr>
          <a:lstStyle/>
          <a:p>
            <a:r>
              <a:rPr lang="es-CL" sz="3100" b="1" dirty="0">
                <a:solidFill>
                  <a:schemeClr val="accent1">
                    <a:lumMod val="75000"/>
                  </a:schemeClr>
                </a:solidFill>
              </a:rPr>
              <a:t/>
            </a:r>
            <a:br>
              <a:rPr lang="es-CL" sz="3100" b="1" dirty="0">
                <a:solidFill>
                  <a:schemeClr val="accent1">
                    <a:lumMod val="75000"/>
                  </a:schemeClr>
                </a:solidFill>
              </a:rPr>
            </a:br>
            <a:r>
              <a:rPr lang="es-CL" sz="3100" b="1" dirty="0">
                <a:solidFill>
                  <a:srgbClr val="FF0000"/>
                </a:solidFill>
              </a:rPr>
              <a:t>Las señales más frecuentes de que los menores pueden estar en contacto con las drogas son:</a:t>
            </a:r>
            <a:r>
              <a:rPr lang="es-CL" b="1" dirty="0"/>
              <a:t/>
            </a:r>
            <a:br>
              <a:rPr lang="es-CL" b="1" dirty="0"/>
            </a:br>
            <a:endParaRPr lang="es-CL" dirty="0"/>
          </a:p>
        </p:txBody>
      </p:sp>
      <p:sp>
        <p:nvSpPr>
          <p:cNvPr id="3" name="Marcador de contenido 2">
            <a:extLst>
              <a:ext uri="{FF2B5EF4-FFF2-40B4-BE49-F238E27FC236}">
                <a16:creationId xmlns:a16="http://schemas.microsoft.com/office/drawing/2014/main" xmlns="" id="{F67BDCCC-241F-4004-949B-A8185EADB9C8}"/>
              </a:ext>
            </a:extLst>
          </p:cNvPr>
          <p:cNvSpPr>
            <a:spLocks noGrp="1"/>
          </p:cNvSpPr>
          <p:nvPr>
            <p:ph idx="1"/>
          </p:nvPr>
        </p:nvSpPr>
        <p:spPr>
          <a:xfrm>
            <a:off x="5747824" y="1839692"/>
            <a:ext cx="6125308" cy="4351338"/>
          </a:xfrm>
        </p:spPr>
        <p:txBody>
          <a:bodyPr>
            <a:normAutofit fontScale="77500" lnSpcReduction="20000"/>
          </a:bodyPr>
          <a:lstStyle/>
          <a:p>
            <a:pPr fontAlgn="base"/>
            <a:r>
              <a:rPr lang="es-CL" dirty="0">
                <a:solidFill>
                  <a:schemeClr val="accent1">
                    <a:lumMod val="50000"/>
                  </a:schemeClr>
                </a:solidFill>
              </a:rPr>
              <a:t>Tendencia a la soledad.</a:t>
            </a:r>
          </a:p>
          <a:p>
            <a:pPr fontAlgn="base"/>
            <a:r>
              <a:rPr lang="es-CL" dirty="0">
                <a:solidFill>
                  <a:schemeClr val="accent1">
                    <a:lumMod val="50000"/>
                  </a:schemeClr>
                </a:solidFill>
              </a:rPr>
              <a:t>Cambios constantes de conducta.</a:t>
            </a:r>
          </a:p>
          <a:p>
            <a:pPr fontAlgn="base"/>
            <a:r>
              <a:rPr lang="es-CL" dirty="0">
                <a:solidFill>
                  <a:schemeClr val="accent1">
                    <a:lumMod val="50000"/>
                  </a:schemeClr>
                </a:solidFill>
              </a:rPr>
              <a:t>Dificultad para asumir responsabilidades.</a:t>
            </a:r>
          </a:p>
          <a:p>
            <a:pPr fontAlgn="base"/>
            <a:r>
              <a:rPr lang="es-CL" dirty="0">
                <a:solidFill>
                  <a:schemeClr val="accent1">
                    <a:lumMod val="50000"/>
                  </a:schemeClr>
                </a:solidFill>
              </a:rPr>
              <a:t>Disminución del rendimiento escolar.</a:t>
            </a:r>
          </a:p>
          <a:p>
            <a:pPr fontAlgn="base"/>
            <a:r>
              <a:rPr lang="es-CL" dirty="0">
                <a:solidFill>
                  <a:schemeClr val="accent1">
                    <a:lumMod val="50000"/>
                  </a:schemeClr>
                </a:solidFill>
              </a:rPr>
              <a:t>Cambio repentino de amistades.</a:t>
            </a:r>
          </a:p>
          <a:p>
            <a:pPr fontAlgn="base"/>
            <a:r>
              <a:rPr lang="es-CL" dirty="0">
                <a:solidFill>
                  <a:schemeClr val="accent1">
                    <a:lumMod val="50000"/>
                  </a:schemeClr>
                </a:solidFill>
              </a:rPr>
              <a:t>Falta de interés en actividades que antes le gustaban.</a:t>
            </a:r>
          </a:p>
          <a:p>
            <a:pPr fontAlgn="base"/>
            <a:r>
              <a:rPr lang="es-CL" dirty="0">
                <a:solidFill>
                  <a:schemeClr val="accent1">
                    <a:lumMod val="50000"/>
                  </a:schemeClr>
                </a:solidFill>
              </a:rPr>
              <a:t>Duerme mucho o casi no duerme.</a:t>
            </a:r>
          </a:p>
          <a:p>
            <a:pPr fontAlgn="base"/>
            <a:r>
              <a:rPr lang="es-CL" dirty="0">
                <a:solidFill>
                  <a:schemeClr val="accent1">
                    <a:lumMod val="50000"/>
                  </a:schemeClr>
                </a:solidFill>
              </a:rPr>
              <a:t>Siempre necesita dinero o tiene mucho dinero.</a:t>
            </a:r>
          </a:p>
          <a:p>
            <a:pPr fontAlgn="base"/>
            <a:r>
              <a:rPr lang="es-CL" dirty="0">
                <a:solidFill>
                  <a:schemeClr val="accent1">
                    <a:lumMod val="50000"/>
                  </a:schemeClr>
                </a:solidFill>
              </a:rPr>
              <a:t>Disminuye su apetito.</a:t>
            </a:r>
          </a:p>
          <a:p>
            <a:pPr fontAlgn="base"/>
            <a:r>
              <a:rPr lang="es-CL" dirty="0">
                <a:solidFill>
                  <a:schemeClr val="accent1">
                    <a:lumMod val="50000"/>
                  </a:schemeClr>
                </a:solidFill>
              </a:rPr>
              <a:t>Dice mentiras.</a:t>
            </a:r>
          </a:p>
          <a:p>
            <a:pPr fontAlgn="base"/>
            <a:r>
              <a:rPr lang="es-CL" dirty="0">
                <a:solidFill>
                  <a:schemeClr val="accent1">
                    <a:lumMod val="50000"/>
                  </a:schemeClr>
                </a:solidFill>
              </a:rPr>
              <a:t>Hay pequeños hurtos en casa.</a:t>
            </a:r>
          </a:p>
          <a:p>
            <a:endParaRPr lang="es-CL" dirty="0"/>
          </a:p>
        </p:txBody>
      </p:sp>
      <p:pic>
        <p:nvPicPr>
          <p:cNvPr id="13314" name="Picture 2" descr="Empresario trabajando en dibujos animados de oficina - Descargar ...">
            <a:extLst>
              <a:ext uri="{FF2B5EF4-FFF2-40B4-BE49-F238E27FC236}">
                <a16:creationId xmlns:a16="http://schemas.microsoft.com/office/drawing/2014/main" xmlns="" id="{2453E8EF-2AD8-4111-95CF-35BE40F14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671" y="1839692"/>
            <a:ext cx="4777153" cy="456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164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9DC426-3A66-42E9-B11A-2742A2D9F6B7}"/>
              </a:ext>
            </a:extLst>
          </p:cNvPr>
          <p:cNvSpPr>
            <a:spLocks noGrp="1"/>
          </p:cNvSpPr>
          <p:nvPr>
            <p:ph type="title"/>
          </p:nvPr>
        </p:nvSpPr>
        <p:spPr>
          <a:gradFill>
            <a:gsLst>
              <a:gs pos="23000">
                <a:schemeClr val="accent1">
                  <a:lumMod val="0"/>
                  <a:lumOff val="100000"/>
                </a:schemeClr>
              </a:gs>
              <a:gs pos="0">
                <a:schemeClr val="accent1">
                  <a:lumMod val="0"/>
                  <a:lumOff val="100000"/>
                </a:schemeClr>
              </a:gs>
              <a:gs pos="85000">
                <a:schemeClr val="accent4">
                  <a:lumMod val="40000"/>
                  <a:lumOff val="60000"/>
                </a:schemeClr>
              </a:gs>
            </a:gsLst>
            <a:path path="circle">
              <a:fillToRect l="100000" b="100000"/>
            </a:path>
          </a:gradFill>
          <a:ln>
            <a:solidFill>
              <a:schemeClr val="accent4">
                <a:lumMod val="75000"/>
              </a:schemeClr>
            </a:solidFill>
          </a:ln>
        </p:spPr>
        <p:txBody>
          <a:bodyPr>
            <a:normAutofit fontScale="90000"/>
          </a:bodyPr>
          <a:lstStyle/>
          <a:p>
            <a:r>
              <a:rPr lang="es-CL" b="1" dirty="0">
                <a:solidFill>
                  <a:schemeClr val="accent4">
                    <a:lumMod val="75000"/>
                  </a:schemeClr>
                </a:solidFill>
              </a:rPr>
              <a:t/>
            </a:r>
            <a:br>
              <a:rPr lang="es-CL" b="1" dirty="0">
                <a:solidFill>
                  <a:schemeClr val="accent4">
                    <a:lumMod val="75000"/>
                  </a:schemeClr>
                </a:solidFill>
              </a:rPr>
            </a:br>
            <a:r>
              <a:rPr lang="es-CL" b="1" dirty="0">
                <a:solidFill>
                  <a:schemeClr val="accent4">
                    <a:lumMod val="75000"/>
                  </a:schemeClr>
                </a:solidFill>
              </a:rPr>
              <a:t>Medidas de Prevención contra las Adicciones</a:t>
            </a:r>
            <a:r>
              <a:rPr lang="es-CL" b="1" dirty="0"/>
              <a:t/>
            </a:r>
            <a:br>
              <a:rPr lang="es-CL" b="1" dirty="0"/>
            </a:br>
            <a:endParaRPr lang="es-CL" dirty="0"/>
          </a:p>
        </p:txBody>
      </p:sp>
      <p:sp>
        <p:nvSpPr>
          <p:cNvPr id="3" name="Marcador de contenido 2">
            <a:extLst>
              <a:ext uri="{FF2B5EF4-FFF2-40B4-BE49-F238E27FC236}">
                <a16:creationId xmlns:a16="http://schemas.microsoft.com/office/drawing/2014/main" xmlns="" id="{635ABD9E-81DC-498D-BE77-4E66879F884F}"/>
              </a:ext>
            </a:extLst>
          </p:cNvPr>
          <p:cNvSpPr>
            <a:spLocks noGrp="1"/>
          </p:cNvSpPr>
          <p:nvPr>
            <p:ph idx="1"/>
          </p:nvPr>
        </p:nvSpPr>
        <p:spPr>
          <a:xfrm>
            <a:off x="838200" y="1927273"/>
            <a:ext cx="10515600" cy="4038673"/>
          </a:xfrm>
          <a:ln w="28575">
            <a:solidFill>
              <a:schemeClr val="accent4">
                <a:lumMod val="75000"/>
              </a:schemeClr>
            </a:solidFill>
          </a:ln>
        </p:spPr>
        <p:txBody>
          <a:bodyPr>
            <a:normAutofit fontScale="55000" lnSpcReduction="20000"/>
          </a:bodyPr>
          <a:lstStyle/>
          <a:p>
            <a:pPr marL="0" indent="0" fontAlgn="base">
              <a:buNone/>
            </a:pPr>
            <a:r>
              <a:rPr lang="es-CL" dirty="0"/>
              <a:t> </a:t>
            </a:r>
          </a:p>
          <a:p>
            <a:pPr fontAlgn="base"/>
            <a:r>
              <a:rPr lang="es-CL" sz="3300" b="1" dirty="0"/>
              <a:t>Para prevenir el fenómeno adictivo se recomienda:</a:t>
            </a:r>
          </a:p>
          <a:p>
            <a:pPr fontAlgn="base"/>
            <a:r>
              <a:rPr lang="es-CL" sz="3300" dirty="0"/>
              <a:t>Integrar a la Familia en un ambiente de comunicación, respeto y confianza.</a:t>
            </a:r>
          </a:p>
          <a:p>
            <a:pPr fontAlgn="base"/>
            <a:r>
              <a:rPr lang="es-CL" sz="3300" dirty="0"/>
              <a:t>Establecer lazos de afecto y convivencia positiva con familiares, grupos de amigos, vecinos, maestros etc..</a:t>
            </a:r>
          </a:p>
          <a:p>
            <a:pPr fontAlgn="base"/>
            <a:r>
              <a:rPr lang="es-CL" sz="3300" dirty="0"/>
              <a:t>Reconocer a nuestros hijos los logros, habilidades y capacidades personales.</a:t>
            </a:r>
          </a:p>
          <a:p>
            <a:pPr fontAlgn="base"/>
            <a:r>
              <a:rPr lang="es-CL" sz="3300" dirty="0"/>
              <a:t>Crear el hábito del estudio, lectura y participación en actividades fuera de la escuela.</a:t>
            </a:r>
          </a:p>
          <a:p>
            <a:pPr fontAlgn="base"/>
            <a:r>
              <a:rPr lang="es-CL" sz="3300" b="1" dirty="0"/>
              <a:t>Recuerde que la autoestima de los menores se fortalece:</a:t>
            </a:r>
          </a:p>
          <a:p>
            <a:pPr fontAlgn="base"/>
            <a:r>
              <a:rPr lang="es-CL" sz="3300" dirty="0"/>
              <a:t>Demostrando interés por sus gustos.</a:t>
            </a:r>
          </a:p>
          <a:p>
            <a:pPr fontAlgn="base"/>
            <a:r>
              <a:rPr lang="es-CL" sz="3300" dirty="0"/>
              <a:t>Aceptándolos, sin compararlos con nadie.</a:t>
            </a:r>
          </a:p>
          <a:p>
            <a:pPr fontAlgn="base"/>
            <a:r>
              <a:rPr lang="es-CL" sz="3300" dirty="0"/>
              <a:t>Ayudándolos a obtener confianza en sí mismos, auto valorarse y quererse.</a:t>
            </a:r>
          </a:p>
          <a:p>
            <a:pPr fontAlgn="base"/>
            <a:r>
              <a:rPr lang="es-CL" sz="3300" dirty="0"/>
              <a:t>Aprovechando el tiempo libre para la convivencia con ellos.</a:t>
            </a:r>
          </a:p>
          <a:p>
            <a:pPr fontAlgn="base"/>
            <a:r>
              <a:rPr lang="es-CL" sz="3300" dirty="0"/>
              <a:t>Expresándoles cariño y respeto</a:t>
            </a:r>
          </a:p>
          <a:p>
            <a:endParaRPr lang="es-CL" dirty="0"/>
          </a:p>
        </p:txBody>
      </p:sp>
      <p:pic>
        <p:nvPicPr>
          <p:cNvPr id="14340" name="Picture 4" descr="Hombre de negocios, actuación, mano, silueta - Descargar PNG/SVG ...">
            <a:extLst>
              <a:ext uri="{FF2B5EF4-FFF2-40B4-BE49-F238E27FC236}">
                <a16:creationId xmlns:a16="http://schemas.microsoft.com/office/drawing/2014/main" xmlns="" id="{2D5CFB76-DE2B-4D99-8FAA-A81336600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743" y="2227352"/>
            <a:ext cx="4265523" cy="426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35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additive="base">
                                        <p:cTn id="6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additive="base">
                                        <p:cTn id="7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additive="base">
                                        <p:cTn id="7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0" end="10"/>
                                            </p:txEl>
                                          </p:spTgt>
                                        </p:tgtEl>
                                        <p:attrNameLst>
                                          <p:attrName>style.visibility</p:attrName>
                                        </p:attrNameLst>
                                      </p:cBhvr>
                                      <p:to>
                                        <p:strVal val="visible"/>
                                      </p:to>
                                    </p:set>
                                    <p:anim calcmode="lin" valueType="num">
                                      <p:cBhvr additive="base">
                                        <p:cTn id="8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additive="base">
                                        <p:cTn id="9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t="-8000" b="-8000"/>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41FA8875-1181-4C5B-B931-449488FB55D0}"/>
              </a:ext>
            </a:extLst>
          </p:cNvPr>
          <p:cNvSpPr txBox="1"/>
          <p:nvPr/>
        </p:nvSpPr>
        <p:spPr>
          <a:xfrm>
            <a:off x="3244278" y="5934670"/>
            <a:ext cx="4020457" cy="923330"/>
          </a:xfrm>
          <a:prstGeom prst="rect">
            <a:avLst/>
          </a:prstGeom>
          <a:noFill/>
        </p:spPr>
        <p:txBody>
          <a:bodyPr wrap="square" rtlCol="0">
            <a:spAutoFit/>
          </a:bodyPr>
          <a:lstStyle/>
          <a:p>
            <a:pPr algn="just"/>
            <a:r>
              <a:rPr lang="es-CL" b="1" dirty="0">
                <a:solidFill>
                  <a:schemeClr val="accent1">
                    <a:lumMod val="75000"/>
                  </a:schemeClr>
                </a:solidFill>
              </a:rPr>
              <a:t>                    Verónica González Moya</a:t>
            </a:r>
          </a:p>
          <a:p>
            <a:pPr algn="just"/>
            <a:r>
              <a:rPr lang="es-CL" b="1" dirty="0">
                <a:solidFill>
                  <a:schemeClr val="accent1">
                    <a:lumMod val="75000"/>
                  </a:schemeClr>
                </a:solidFill>
              </a:rPr>
              <a:t>                    Encargada de enfermería</a:t>
            </a:r>
          </a:p>
          <a:p>
            <a:pPr algn="just"/>
            <a:endParaRPr lang="es-CL" b="1" dirty="0">
              <a:solidFill>
                <a:schemeClr val="accent1">
                  <a:lumMod val="75000"/>
                </a:schemeClr>
              </a:solidFill>
            </a:endParaRPr>
          </a:p>
        </p:txBody>
      </p:sp>
      <p:sp>
        <p:nvSpPr>
          <p:cNvPr id="8" name="CuadroTexto 7">
            <a:extLst>
              <a:ext uri="{FF2B5EF4-FFF2-40B4-BE49-F238E27FC236}">
                <a16:creationId xmlns:a16="http://schemas.microsoft.com/office/drawing/2014/main" xmlns="" id="{E9E324E1-3D5D-4D8F-BFCB-58E48B208200}"/>
              </a:ext>
            </a:extLst>
          </p:cNvPr>
          <p:cNvSpPr txBox="1"/>
          <p:nvPr/>
        </p:nvSpPr>
        <p:spPr>
          <a:xfrm>
            <a:off x="3598985" y="6488668"/>
            <a:ext cx="4518074" cy="369332"/>
          </a:xfrm>
          <a:prstGeom prst="rect">
            <a:avLst/>
          </a:prstGeom>
          <a:noFill/>
        </p:spPr>
        <p:txBody>
          <a:bodyPr wrap="square" rtlCol="0">
            <a:spAutoFit/>
          </a:bodyPr>
          <a:lstStyle/>
          <a:p>
            <a:r>
              <a:rPr lang="es-CL" b="1" dirty="0">
                <a:solidFill>
                  <a:schemeClr val="accent1">
                    <a:lumMod val="75000"/>
                  </a:schemeClr>
                </a:solidFill>
              </a:rPr>
              <a:t>Liceo Politécnico Ciencia y Tecnología</a:t>
            </a:r>
          </a:p>
        </p:txBody>
      </p:sp>
    </p:spTree>
    <p:extLst>
      <p:ext uri="{BB962C8B-B14F-4D97-AF65-F5344CB8AC3E}">
        <p14:creationId xmlns:p14="http://schemas.microsoft.com/office/powerpoint/2010/main" val="293174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legio deberá pagar más de $5 millones a madre de niño ...">
            <a:extLst>
              <a:ext uri="{FF2B5EF4-FFF2-40B4-BE49-F238E27FC236}">
                <a16:creationId xmlns:a16="http://schemas.microsoft.com/office/drawing/2014/main" xmlns="" id="{D0D258A4-A63B-4601-BDEB-7D8C80AF1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835150"/>
            <a:ext cx="7105650" cy="47371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17DC2A0A-20BF-485F-B65E-68E16FDCA797}"/>
              </a:ext>
            </a:extLst>
          </p:cNvPr>
          <p:cNvSpPr txBox="1"/>
          <p:nvPr/>
        </p:nvSpPr>
        <p:spPr>
          <a:xfrm>
            <a:off x="342900" y="457200"/>
            <a:ext cx="10915650" cy="1107996"/>
          </a:xfrm>
          <a:prstGeom prst="rect">
            <a:avLst/>
          </a:prstGeom>
          <a:gradFill flip="none" rotWithShape="1">
            <a:gsLst>
              <a:gs pos="47000">
                <a:schemeClr val="bg1"/>
              </a:gs>
              <a:gs pos="96000">
                <a:schemeClr val="accent1">
                  <a:lumMod val="45000"/>
                  <a:lumOff val="55000"/>
                </a:schemeClr>
              </a:gs>
              <a:gs pos="82000">
                <a:schemeClr val="accent1">
                  <a:lumMod val="45000"/>
                  <a:lumOff val="55000"/>
                </a:schemeClr>
              </a:gs>
              <a:gs pos="100000">
                <a:schemeClr val="accent1">
                  <a:lumMod val="30000"/>
                  <a:lumOff val="70000"/>
                </a:schemeClr>
              </a:gs>
            </a:gsLst>
            <a:path path="circle">
              <a:fillToRect l="100000" t="100000"/>
            </a:path>
            <a:tileRect r="-100000" b="-100000"/>
          </a:gradFill>
        </p:spPr>
        <p:txBody>
          <a:bodyPr wrap="square" rtlCol="0">
            <a:spAutoFit/>
          </a:bodyPr>
          <a:lstStyle/>
          <a:p>
            <a:endParaRPr lang="es-CL" dirty="0"/>
          </a:p>
          <a:p>
            <a:r>
              <a:rPr lang="es-CL" sz="2400" b="1" dirty="0">
                <a:solidFill>
                  <a:schemeClr val="tx2">
                    <a:lumMod val="50000"/>
                  </a:schemeClr>
                </a:solidFill>
                <a:latin typeface="Arial" panose="020B0604020202020204" pitchFamily="34" charset="0"/>
                <a:cs typeface="Arial" panose="020B0604020202020204" pitchFamily="34" charset="0"/>
              </a:rPr>
              <a:t>   A menudo los alumnos se ven afectados por alguna eventualidad dentro de los establecimientos en el que requieren de Primeros Auxilios. </a:t>
            </a:r>
          </a:p>
        </p:txBody>
      </p:sp>
      <p:pic>
        <p:nvPicPr>
          <p:cNvPr id="3076" name="Picture 4">
            <a:extLst>
              <a:ext uri="{FF2B5EF4-FFF2-40B4-BE49-F238E27FC236}">
                <a16:creationId xmlns:a16="http://schemas.microsoft.com/office/drawing/2014/main" xmlns="" id="{1F81EDD6-6822-4ABB-AEB7-74BEFF9E7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3898900"/>
            <a:ext cx="2743200" cy="2959100"/>
          </a:xfrm>
          <a:prstGeom prst="rect">
            <a:avLst/>
          </a:prstGeom>
          <a:noFill/>
          <a:extLst>
            <a:ext uri="{909E8E84-426E-40DD-AFC4-6F175D3DCCD1}">
              <a14:hiddenFill xmlns:a14="http://schemas.microsoft.com/office/drawing/2010/main">
                <a:solidFill>
                  <a:srgbClr val="FFFFFF"/>
                </a:solidFill>
              </a14:hiddenFill>
            </a:ext>
          </a:extLst>
        </p:spPr>
      </p:pic>
      <p:sp>
        <p:nvSpPr>
          <p:cNvPr id="7" name="Bocadillo: ovalado 6">
            <a:extLst>
              <a:ext uri="{FF2B5EF4-FFF2-40B4-BE49-F238E27FC236}">
                <a16:creationId xmlns:a16="http://schemas.microsoft.com/office/drawing/2014/main" xmlns="" id="{1B492538-6234-4942-8694-31DEFCAA578E}"/>
              </a:ext>
            </a:extLst>
          </p:cNvPr>
          <p:cNvSpPr/>
          <p:nvPr/>
        </p:nvSpPr>
        <p:spPr>
          <a:xfrm flipH="1">
            <a:off x="7881257" y="1683657"/>
            <a:ext cx="3120118" cy="2215243"/>
          </a:xfrm>
          <a:prstGeom prst="wedgeEllipseCallout">
            <a:avLst>
              <a:gd name="adj1" fmla="val -35254"/>
              <a:gd name="adj2" fmla="val 74294"/>
            </a:avLst>
          </a:prstGeom>
          <a:ln w="4762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pic>
        <p:nvPicPr>
          <p:cNvPr id="12" name="Picture 8" descr="Bolsa de enfermera - Descargar PNG/SVG transparente">
            <a:extLst>
              <a:ext uri="{FF2B5EF4-FFF2-40B4-BE49-F238E27FC236}">
                <a16:creationId xmlns:a16="http://schemas.microsoft.com/office/drawing/2014/main" xmlns="" id="{7C38CE0D-291A-4683-9239-426039519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8102" y="1708417"/>
            <a:ext cx="2165724" cy="216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30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additive="base">
                                        <p:cTn id="21" dur="500" fill="hold"/>
                                        <p:tgtEl>
                                          <p:spTgt spid="3076"/>
                                        </p:tgtEl>
                                        <p:attrNameLst>
                                          <p:attrName>ppt_x</p:attrName>
                                        </p:attrNameLst>
                                      </p:cBhvr>
                                      <p:tavLst>
                                        <p:tav tm="0">
                                          <p:val>
                                            <p:strVal val="#ppt_x"/>
                                          </p:val>
                                        </p:tav>
                                        <p:tav tm="100000">
                                          <p:val>
                                            <p:strVal val="#ppt_x"/>
                                          </p:val>
                                        </p:tav>
                                      </p:tavLst>
                                    </p:anim>
                                    <p:anim calcmode="lin" valueType="num">
                                      <p:cBhvr additive="base">
                                        <p:cTn id="2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DCA7C90-8600-47C3-A40F-F7F4730DC468}"/>
              </a:ext>
            </a:extLst>
          </p:cNvPr>
          <p:cNvSpPr>
            <a:spLocks noGrp="1"/>
          </p:cNvSpPr>
          <p:nvPr>
            <p:ph type="title"/>
          </p:nvPr>
        </p:nvSpPr>
        <p:spPr>
          <a:xfrm>
            <a:off x="736596" y="423814"/>
            <a:ext cx="10515600" cy="1325563"/>
          </a:xfrm>
          <a:gradFill>
            <a:gsLst>
              <a:gs pos="67000">
                <a:schemeClr val="accent1">
                  <a:lumMod val="0"/>
                  <a:lumOff val="100000"/>
                </a:schemeClr>
              </a:gs>
              <a:gs pos="65459">
                <a:srgbClr val="FFFFFF"/>
              </a:gs>
              <a:gs pos="0">
                <a:schemeClr val="accent1">
                  <a:lumMod val="0"/>
                  <a:lumOff val="100000"/>
                </a:schemeClr>
              </a:gs>
              <a:gs pos="0">
                <a:schemeClr val="accent1">
                  <a:lumMod val="100000"/>
                </a:schemeClr>
              </a:gs>
            </a:gsLst>
            <a:path path="circle">
              <a:fillToRect l="100000" b="100000"/>
            </a:path>
          </a:gradFill>
          <a:ln>
            <a:solidFill>
              <a:schemeClr val="bg1"/>
            </a:solidFill>
          </a:ln>
        </p:spPr>
        <p:txBody>
          <a:bodyPr/>
          <a:lstStyle/>
          <a:p>
            <a:pPr algn="ctr"/>
            <a:r>
              <a:rPr lang="es-CL" dirty="0">
                <a:solidFill>
                  <a:schemeClr val="accent5">
                    <a:lumMod val="75000"/>
                  </a:schemeClr>
                </a:solidFill>
                <a:latin typeface="Baskerville Old Face" panose="02020602080505020303" pitchFamily="18" charset="0"/>
              </a:rPr>
              <a:t>Comunidad Escolar</a:t>
            </a:r>
          </a:p>
        </p:txBody>
      </p:sp>
      <p:sp>
        <p:nvSpPr>
          <p:cNvPr id="5" name="Marcador de texto 4">
            <a:extLst>
              <a:ext uri="{FF2B5EF4-FFF2-40B4-BE49-F238E27FC236}">
                <a16:creationId xmlns:a16="http://schemas.microsoft.com/office/drawing/2014/main" xmlns="" id="{AC497537-9FDF-4AA1-8FA8-9873332DE036}"/>
              </a:ext>
            </a:extLst>
          </p:cNvPr>
          <p:cNvSpPr>
            <a:spLocks noGrp="1"/>
          </p:cNvSpPr>
          <p:nvPr>
            <p:ph type="body" idx="1"/>
          </p:nvPr>
        </p:nvSpPr>
        <p:spPr>
          <a:xfrm>
            <a:off x="285750" y="1749377"/>
            <a:ext cx="5157787" cy="378496"/>
          </a:xfrm>
          <a:gradFill>
            <a:gsLst>
              <a:gs pos="67000">
                <a:schemeClr val="accent1">
                  <a:lumMod val="0"/>
                  <a:lumOff val="100000"/>
                </a:schemeClr>
              </a:gs>
              <a:gs pos="65459">
                <a:srgbClr val="FFFFFF"/>
              </a:gs>
              <a:gs pos="0">
                <a:schemeClr val="accent1">
                  <a:lumMod val="0"/>
                  <a:lumOff val="100000"/>
                </a:schemeClr>
              </a:gs>
              <a:gs pos="100000">
                <a:schemeClr val="accent1">
                  <a:lumMod val="100000"/>
                </a:schemeClr>
              </a:gs>
            </a:gsLst>
            <a:path path="circle">
              <a:fillToRect l="100000" b="100000"/>
            </a:path>
          </a:gradFill>
          <a:ln>
            <a:solidFill>
              <a:schemeClr val="bg1"/>
            </a:solidFill>
          </a:ln>
        </p:spPr>
        <p:txBody>
          <a:bodyPr>
            <a:normAutofit fontScale="92500" lnSpcReduction="10000"/>
          </a:bodyPr>
          <a:lstStyle/>
          <a:p>
            <a:pPr algn="ctr"/>
            <a:r>
              <a:rPr lang="es-CL" dirty="0">
                <a:solidFill>
                  <a:schemeClr val="accent5">
                    <a:lumMod val="75000"/>
                  </a:schemeClr>
                </a:solidFill>
              </a:rPr>
              <a:t>Sala de enfermería</a:t>
            </a:r>
          </a:p>
        </p:txBody>
      </p:sp>
      <p:sp>
        <p:nvSpPr>
          <p:cNvPr id="6" name="Marcador de contenido 5">
            <a:extLst>
              <a:ext uri="{FF2B5EF4-FFF2-40B4-BE49-F238E27FC236}">
                <a16:creationId xmlns:a16="http://schemas.microsoft.com/office/drawing/2014/main" xmlns="" id="{164988D3-D9CD-4BF6-94A6-E2711AD02354}"/>
              </a:ext>
            </a:extLst>
          </p:cNvPr>
          <p:cNvSpPr>
            <a:spLocks noGrp="1"/>
          </p:cNvSpPr>
          <p:nvPr>
            <p:ph sz="half" idx="2"/>
          </p:nvPr>
        </p:nvSpPr>
        <p:spPr>
          <a:xfrm>
            <a:off x="285750" y="2257130"/>
            <a:ext cx="5708646" cy="4310259"/>
          </a:xfrm>
          <a:ln>
            <a:solidFill>
              <a:schemeClr val="bg1"/>
            </a:solidFill>
          </a:ln>
        </p:spPr>
        <p:txBody>
          <a:bodyPr>
            <a:normAutofit lnSpcReduction="10000"/>
          </a:bodyPr>
          <a:lstStyle/>
          <a:p>
            <a:pPr marL="0" indent="0">
              <a:buNone/>
            </a:pPr>
            <a:r>
              <a:rPr lang="es-CL" sz="2000" b="1" dirty="0">
                <a:solidFill>
                  <a:schemeClr val="accent5">
                    <a:lumMod val="75000"/>
                  </a:schemeClr>
                </a:solidFill>
                <a:latin typeface="Arial" panose="020B0604020202020204" pitchFamily="34" charset="0"/>
                <a:cs typeface="Arial" panose="020B0604020202020204" pitchFamily="34" charset="0"/>
              </a:rPr>
              <a:t>Accidentes comunes en la comunidad escolar:</a:t>
            </a:r>
          </a:p>
          <a:p>
            <a:pPr>
              <a:buFont typeface="Wingdings" panose="05000000000000000000" pitchFamily="2" charset="2"/>
              <a:buChar char="ü"/>
            </a:pPr>
            <a:r>
              <a:rPr lang="es-CL" sz="2000" b="1" dirty="0">
                <a:solidFill>
                  <a:schemeClr val="accent5">
                    <a:lumMod val="75000"/>
                  </a:schemeClr>
                </a:solidFill>
                <a:latin typeface="Arial" panose="020B0604020202020204" pitchFamily="34" charset="0"/>
                <a:cs typeface="Arial" panose="020B0604020202020204" pitchFamily="34" charset="0"/>
              </a:rPr>
              <a:t>Raspones</a:t>
            </a:r>
          </a:p>
          <a:p>
            <a:pPr>
              <a:buFont typeface="Wingdings" panose="05000000000000000000" pitchFamily="2" charset="2"/>
              <a:buChar char="ü"/>
            </a:pPr>
            <a:r>
              <a:rPr lang="es-CL" sz="2000" b="1" dirty="0">
                <a:solidFill>
                  <a:schemeClr val="accent5">
                    <a:lumMod val="75000"/>
                  </a:schemeClr>
                </a:solidFill>
                <a:latin typeface="Arial" panose="020B0604020202020204" pitchFamily="34" charset="0"/>
                <a:cs typeface="Arial" panose="020B0604020202020204" pitchFamily="34" charset="0"/>
              </a:rPr>
              <a:t>Moretones</a:t>
            </a:r>
          </a:p>
          <a:p>
            <a:pPr>
              <a:buFont typeface="Wingdings" panose="05000000000000000000" pitchFamily="2" charset="2"/>
              <a:buChar char="ü"/>
            </a:pPr>
            <a:r>
              <a:rPr lang="es-CL" sz="2000" b="1" dirty="0">
                <a:solidFill>
                  <a:schemeClr val="accent5">
                    <a:lumMod val="75000"/>
                  </a:schemeClr>
                </a:solidFill>
                <a:latin typeface="Arial" panose="020B0604020202020204" pitchFamily="34" charset="0"/>
                <a:cs typeface="Arial" panose="020B0604020202020204" pitchFamily="34" charset="0"/>
              </a:rPr>
              <a:t> Sangrado de Nariz</a:t>
            </a:r>
          </a:p>
          <a:p>
            <a:pPr>
              <a:buFont typeface="Wingdings" panose="05000000000000000000" pitchFamily="2" charset="2"/>
              <a:buChar char="ü"/>
            </a:pPr>
            <a:r>
              <a:rPr lang="es-CL" sz="2000" b="1" dirty="0">
                <a:solidFill>
                  <a:schemeClr val="accent5">
                    <a:lumMod val="75000"/>
                  </a:schemeClr>
                </a:solidFill>
                <a:latin typeface="Arial" panose="020B0604020202020204" pitchFamily="34" charset="0"/>
                <a:cs typeface="Arial" panose="020B0604020202020204" pitchFamily="34" charset="0"/>
              </a:rPr>
              <a:t>Esguinces</a:t>
            </a:r>
          </a:p>
          <a:p>
            <a:pPr>
              <a:buFont typeface="Wingdings" panose="05000000000000000000" pitchFamily="2" charset="2"/>
              <a:buChar char="ü"/>
            </a:pPr>
            <a:r>
              <a:rPr lang="es-CL" sz="2000" b="1" dirty="0">
                <a:solidFill>
                  <a:schemeClr val="accent5">
                    <a:lumMod val="75000"/>
                  </a:schemeClr>
                </a:solidFill>
                <a:latin typeface="Arial" panose="020B0604020202020204" pitchFamily="34" charset="0"/>
                <a:cs typeface="Arial" panose="020B0604020202020204" pitchFamily="34" charset="0"/>
              </a:rPr>
              <a:t>Fracturas y Luxaciones</a:t>
            </a:r>
          </a:p>
          <a:p>
            <a:pPr>
              <a:buFont typeface="Wingdings" panose="05000000000000000000" pitchFamily="2" charset="2"/>
              <a:buChar char="ü"/>
            </a:pPr>
            <a:r>
              <a:rPr lang="es-CL" sz="2000" b="1" dirty="0">
                <a:solidFill>
                  <a:schemeClr val="accent5">
                    <a:lumMod val="75000"/>
                  </a:schemeClr>
                </a:solidFill>
                <a:latin typeface="Arial" panose="020B0604020202020204" pitchFamily="34" charset="0"/>
                <a:cs typeface="Arial" panose="020B0604020202020204" pitchFamily="34" charset="0"/>
              </a:rPr>
              <a:t>Traumatismo de Cabeza</a:t>
            </a:r>
          </a:p>
          <a:p>
            <a:pPr>
              <a:buFont typeface="Wingdings" panose="05000000000000000000" pitchFamily="2" charset="2"/>
              <a:buChar char="ü"/>
            </a:pPr>
            <a:r>
              <a:rPr lang="es-CL" sz="2000" b="1" dirty="0">
                <a:solidFill>
                  <a:schemeClr val="accent5">
                    <a:lumMod val="75000"/>
                  </a:schemeClr>
                </a:solidFill>
                <a:latin typeface="Arial" panose="020B0604020202020204" pitchFamily="34" charset="0"/>
                <a:cs typeface="Arial" panose="020B0604020202020204" pitchFamily="34" charset="0"/>
              </a:rPr>
              <a:t>Accidente en el Gimnasio</a:t>
            </a:r>
          </a:p>
          <a:p>
            <a:pPr>
              <a:buFont typeface="Wingdings" panose="05000000000000000000" pitchFamily="2" charset="2"/>
              <a:buChar char="ü"/>
            </a:pPr>
            <a:r>
              <a:rPr lang="es-CL" sz="2000" b="1" dirty="0">
                <a:solidFill>
                  <a:schemeClr val="accent5">
                    <a:lumMod val="75000"/>
                  </a:schemeClr>
                </a:solidFill>
                <a:latin typeface="Arial" panose="020B0604020202020204" pitchFamily="34" charset="0"/>
                <a:cs typeface="Arial" panose="020B0604020202020204" pitchFamily="34" charset="0"/>
              </a:rPr>
              <a:t>Accidentes en talleres de Laboratorio</a:t>
            </a:r>
          </a:p>
          <a:p>
            <a:pPr>
              <a:buFont typeface="Wingdings" panose="05000000000000000000" pitchFamily="2" charset="2"/>
              <a:buChar char="ü"/>
            </a:pPr>
            <a:r>
              <a:rPr lang="es-CL" sz="2000" b="1" dirty="0">
                <a:solidFill>
                  <a:schemeClr val="accent5">
                    <a:lumMod val="75000"/>
                  </a:schemeClr>
                </a:solidFill>
                <a:latin typeface="Arial" panose="020B0604020202020204" pitchFamily="34" charset="0"/>
                <a:cs typeface="Arial" panose="020B0604020202020204" pitchFamily="34" charset="0"/>
              </a:rPr>
              <a:t>Accidente en la Sala de Clases</a:t>
            </a:r>
          </a:p>
          <a:p>
            <a:pPr>
              <a:buFont typeface="Wingdings" panose="05000000000000000000" pitchFamily="2" charset="2"/>
              <a:buChar char="ü"/>
            </a:pPr>
            <a:r>
              <a:rPr lang="es-CL" sz="2000" b="1" dirty="0">
                <a:solidFill>
                  <a:schemeClr val="accent5">
                    <a:lumMod val="75000"/>
                  </a:schemeClr>
                </a:solidFill>
                <a:latin typeface="Arial" panose="020B0604020202020204" pitchFamily="34" charset="0"/>
                <a:cs typeface="Arial" panose="020B0604020202020204" pitchFamily="34" charset="0"/>
              </a:rPr>
              <a:t>Accidente en los Recreos</a:t>
            </a:r>
          </a:p>
          <a:p>
            <a:pPr marL="0" indent="0">
              <a:buNone/>
            </a:pPr>
            <a:endParaRPr lang="es-CL" sz="2000" b="1" dirty="0">
              <a:solidFill>
                <a:schemeClr val="accent1">
                  <a:lumMod val="50000"/>
                </a:schemeClr>
              </a:solidFill>
            </a:endParaRPr>
          </a:p>
        </p:txBody>
      </p:sp>
      <p:pic>
        <p:nvPicPr>
          <p:cNvPr id="2050" name="Picture 2" descr="Muebles Minelmar, Todo el mobiliario que necesita en un solo lugar">
            <a:extLst>
              <a:ext uri="{FF2B5EF4-FFF2-40B4-BE49-F238E27FC236}">
                <a16:creationId xmlns:a16="http://schemas.microsoft.com/office/drawing/2014/main" xmlns="" id="{AF665AD3-0A59-436A-A475-7587E9D386BD}"/>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97605" y="2033489"/>
            <a:ext cx="5054591"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62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fade">
                                      <p:cBhvr>
                                        <p:cTn id="25" dur="1000"/>
                                        <p:tgtEl>
                                          <p:spTgt spid="6">
                                            <p:bg/>
                                          </p:spTgt>
                                        </p:tgtEl>
                                      </p:cBhvr>
                                    </p:animEffect>
                                    <p:anim calcmode="lin" valueType="num">
                                      <p:cBhvr>
                                        <p:cTn id="26" dur="1000" fill="hold"/>
                                        <p:tgtEl>
                                          <p:spTgt spid="6">
                                            <p:bg/>
                                          </p:spTgt>
                                        </p:tgtEl>
                                        <p:attrNameLst>
                                          <p:attrName>ppt_x</p:attrName>
                                        </p:attrNameLst>
                                      </p:cBhvr>
                                      <p:tavLst>
                                        <p:tav tm="0">
                                          <p:val>
                                            <p:strVal val="#ppt_x"/>
                                          </p:val>
                                        </p:tav>
                                        <p:tav tm="100000">
                                          <p:val>
                                            <p:strVal val="#ppt_x"/>
                                          </p:val>
                                        </p:tav>
                                      </p:tavLst>
                                    </p:anim>
                                    <p:anim calcmode="lin" valueType="num">
                                      <p:cBhvr>
                                        <p:cTn id="27"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anim calcmode="lin" valueType="num">
                                      <p:cBhvr>
                                        <p:cTn id="4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fade">
                                      <p:cBhvr>
                                        <p:cTn id="46" dur="1000"/>
                                        <p:tgtEl>
                                          <p:spTgt spid="6">
                                            <p:txEl>
                                              <p:pRg st="2" end="2"/>
                                            </p:txEl>
                                          </p:spTgt>
                                        </p:tgtEl>
                                      </p:cBhvr>
                                    </p:animEffect>
                                    <p:anim calcmode="lin" valueType="num">
                                      <p:cBhvr>
                                        <p:cTn id="4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fade">
                                      <p:cBhvr>
                                        <p:cTn id="53" dur="1000"/>
                                        <p:tgtEl>
                                          <p:spTgt spid="6">
                                            <p:txEl>
                                              <p:pRg st="3" end="3"/>
                                            </p:txEl>
                                          </p:spTgt>
                                        </p:tgtEl>
                                      </p:cBhvr>
                                    </p:animEffect>
                                    <p:anim calcmode="lin" valueType="num">
                                      <p:cBhvr>
                                        <p:cTn id="5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fade">
                                      <p:cBhvr>
                                        <p:cTn id="60" dur="1000"/>
                                        <p:tgtEl>
                                          <p:spTgt spid="6">
                                            <p:txEl>
                                              <p:pRg st="4" end="4"/>
                                            </p:txEl>
                                          </p:spTgt>
                                        </p:tgtEl>
                                      </p:cBhvr>
                                    </p:animEffect>
                                    <p:anim calcmode="lin" valueType="num">
                                      <p:cBhvr>
                                        <p:cTn id="6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fade">
                                      <p:cBhvr>
                                        <p:cTn id="67" dur="1000"/>
                                        <p:tgtEl>
                                          <p:spTgt spid="6">
                                            <p:txEl>
                                              <p:pRg st="5" end="5"/>
                                            </p:txEl>
                                          </p:spTgt>
                                        </p:tgtEl>
                                      </p:cBhvr>
                                    </p:animEffect>
                                    <p:anim calcmode="lin" valueType="num">
                                      <p:cBhvr>
                                        <p:cTn id="6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
                                            <p:txEl>
                                              <p:pRg st="6" end="6"/>
                                            </p:txEl>
                                          </p:spTgt>
                                        </p:tgtEl>
                                        <p:attrNameLst>
                                          <p:attrName>style.visibility</p:attrName>
                                        </p:attrNameLst>
                                      </p:cBhvr>
                                      <p:to>
                                        <p:strVal val="visible"/>
                                      </p:to>
                                    </p:set>
                                    <p:animEffect transition="in" filter="fade">
                                      <p:cBhvr>
                                        <p:cTn id="74" dur="1000"/>
                                        <p:tgtEl>
                                          <p:spTgt spid="6">
                                            <p:txEl>
                                              <p:pRg st="6" end="6"/>
                                            </p:txEl>
                                          </p:spTgt>
                                        </p:tgtEl>
                                      </p:cBhvr>
                                    </p:animEffect>
                                    <p:anim calcmode="lin" valueType="num">
                                      <p:cBhvr>
                                        <p:cTn id="7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
                                            <p:txEl>
                                              <p:pRg st="7" end="7"/>
                                            </p:txEl>
                                          </p:spTgt>
                                        </p:tgtEl>
                                        <p:attrNameLst>
                                          <p:attrName>style.visibility</p:attrName>
                                        </p:attrNameLst>
                                      </p:cBhvr>
                                      <p:to>
                                        <p:strVal val="visible"/>
                                      </p:to>
                                    </p:set>
                                    <p:animEffect transition="in" filter="fade">
                                      <p:cBhvr>
                                        <p:cTn id="81" dur="1000"/>
                                        <p:tgtEl>
                                          <p:spTgt spid="6">
                                            <p:txEl>
                                              <p:pRg st="7" end="7"/>
                                            </p:txEl>
                                          </p:spTgt>
                                        </p:tgtEl>
                                      </p:cBhvr>
                                    </p:animEffect>
                                    <p:anim calcmode="lin" valueType="num">
                                      <p:cBhvr>
                                        <p:cTn id="8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8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6">
                                            <p:txEl>
                                              <p:pRg st="8" end="8"/>
                                            </p:txEl>
                                          </p:spTgt>
                                        </p:tgtEl>
                                        <p:attrNameLst>
                                          <p:attrName>style.visibility</p:attrName>
                                        </p:attrNameLst>
                                      </p:cBhvr>
                                      <p:to>
                                        <p:strVal val="visible"/>
                                      </p:to>
                                    </p:set>
                                    <p:animEffect transition="in" filter="fade">
                                      <p:cBhvr>
                                        <p:cTn id="88" dur="1000"/>
                                        <p:tgtEl>
                                          <p:spTgt spid="6">
                                            <p:txEl>
                                              <p:pRg st="8" end="8"/>
                                            </p:txEl>
                                          </p:spTgt>
                                        </p:tgtEl>
                                      </p:cBhvr>
                                    </p:animEffect>
                                    <p:anim calcmode="lin" valueType="num">
                                      <p:cBhvr>
                                        <p:cTn id="8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9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
                                            <p:txEl>
                                              <p:pRg st="9" end="9"/>
                                            </p:txEl>
                                          </p:spTgt>
                                        </p:tgtEl>
                                        <p:attrNameLst>
                                          <p:attrName>style.visibility</p:attrName>
                                        </p:attrNameLst>
                                      </p:cBhvr>
                                      <p:to>
                                        <p:strVal val="visible"/>
                                      </p:to>
                                    </p:set>
                                    <p:animEffect transition="in" filter="fade">
                                      <p:cBhvr>
                                        <p:cTn id="95" dur="1000"/>
                                        <p:tgtEl>
                                          <p:spTgt spid="6">
                                            <p:txEl>
                                              <p:pRg st="9" end="9"/>
                                            </p:txEl>
                                          </p:spTgt>
                                        </p:tgtEl>
                                      </p:cBhvr>
                                    </p:animEffect>
                                    <p:anim calcmode="lin" valueType="num">
                                      <p:cBhvr>
                                        <p:cTn id="96"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6">
                                            <p:txEl>
                                              <p:pRg st="10" end="10"/>
                                            </p:txEl>
                                          </p:spTgt>
                                        </p:tgtEl>
                                        <p:attrNameLst>
                                          <p:attrName>style.visibility</p:attrName>
                                        </p:attrNameLst>
                                      </p:cBhvr>
                                      <p:to>
                                        <p:strVal val="visible"/>
                                      </p:to>
                                    </p:set>
                                    <p:animEffect transition="in" filter="fade">
                                      <p:cBhvr>
                                        <p:cTn id="102" dur="1000"/>
                                        <p:tgtEl>
                                          <p:spTgt spid="6">
                                            <p:txEl>
                                              <p:pRg st="10" end="10"/>
                                            </p:txEl>
                                          </p:spTgt>
                                        </p:tgtEl>
                                      </p:cBhvr>
                                    </p:animEffect>
                                    <p:anim calcmode="lin" valueType="num">
                                      <p:cBhvr>
                                        <p:cTn id="10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0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2050"/>
                                        </p:tgtEl>
                                        <p:attrNameLst>
                                          <p:attrName>style.visibility</p:attrName>
                                        </p:attrNameLst>
                                      </p:cBhvr>
                                      <p:to>
                                        <p:strVal val="visible"/>
                                      </p:to>
                                    </p:set>
                                    <p:animEffect transition="in" filter="fade">
                                      <p:cBhvr>
                                        <p:cTn id="109" dur="1000"/>
                                        <p:tgtEl>
                                          <p:spTgt spid="2050"/>
                                        </p:tgtEl>
                                      </p:cBhvr>
                                    </p:animEffect>
                                    <p:anim calcmode="lin" valueType="num">
                                      <p:cBhvr>
                                        <p:cTn id="110" dur="1000" fill="hold"/>
                                        <p:tgtEl>
                                          <p:spTgt spid="2050"/>
                                        </p:tgtEl>
                                        <p:attrNameLst>
                                          <p:attrName>ppt_x</p:attrName>
                                        </p:attrNameLst>
                                      </p:cBhvr>
                                      <p:tavLst>
                                        <p:tav tm="0">
                                          <p:val>
                                            <p:strVal val="#ppt_x"/>
                                          </p:val>
                                        </p:tav>
                                        <p:tav tm="100000">
                                          <p:val>
                                            <p:strVal val="#ppt_x"/>
                                          </p:val>
                                        </p:tav>
                                      </p:tavLst>
                                    </p:anim>
                                    <p:anim calcmode="lin" valueType="num">
                                      <p:cBhvr>
                                        <p:cTn id="11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CE30FF-0F1E-4AB9-A045-5C73210EB299}"/>
              </a:ext>
            </a:extLst>
          </p:cNvPr>
          <p:cNvSpPr>
            <a:spLocks noGrp="1"/>
          </p:cNvSpPr>
          <p:nvPr>
            <p:ph type="title"/>
          </p:nvPr>
        </p:nvSpPr>
        <p:spPr>
          <a:xfrm>
            <a:off x="3371850" y="3848101"/>
            <a:ext cx="9334500" cy="1504949"/>
          </a:xfrm>
        </p:spPr>
        <p:txBody>
          <a:bodyPr>
            <a:normAutofit/>
          </a:bodyPr>
          <a:lstStyle/>
          <a:p>
            <a:r>
              <a:rPr lang="es-CL" sz="3600" b="1" dirty="0">
                <a:solidFill>
                  <a:schemeClr val="accent1"/>
                </a:solidFill>
                <a:latin typeface="Arial" panose="020B0604020202020204" pitchFamily="34" charset="0"/>
                <a:cs typeface="Arial" panose="020B0604020202020204" pitchFamily="34" charset="0"/>
              </a:rPr>
              <a:t>Cinco principales accidentes escolares</a:t>
            </a:r>
            <a:r>
              <a:rPr lang="es-CL" sz="3600" b="1" dirty="0">
                <a:solidFill>
                  <a:schemeClr val="accent5">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6338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8D436920-C948-4333-8F84-46E98CED1DB9}"/>
              </a:ext>
            </a:extLst>
          </p:cNvPr>
          <p:cNvSpPr>
            <a:spLocks noGrp="1"/>
          </p:cNvSpPr>
          <p:nvPr>
            <p:ph type="title"/>
          </p:nvPr>
        </p:nvSpPr>
        <p:spPr>
          <a:xfrm>
            <a:off x="838200" y="372157"/>
            <a:ext cx="10515600" cy="1151844"/>
          </a:xfrm>
          <a:gradFill>
            <a:gsLst>
              <a:gs pos="44000">
                <a:schemeClr val="accent1">
                  <a:lumMod val="0"/>
                  <a:lumOff val="100000"/>
                </a:schemeClr>
              </a:gs>
              <a:gs pos="0">
                <a:schemeClr val="accent1">
                  <a:lumMod val="0"/>
                  <a:lumOff val="100000"/>
                </a:schemeClr>
              </a:gs>
              <a:gs pos="9000">
                <a:schemeClr val="accent1">
                  <a:lumMod val="100000"/>
                </a:schemeClr>
              </a:gs>
            </a:gsLst>
            <a:path path="circle">
              <a:fillToRect l="100000" b="100000"/>
            </a:path>
          </a:gradFill>
        </p:spPr>
        <p:txBody>
          <a:bodyPr/>
          <a:lstStyle/>
          <a:p>
            <a:pPr algn="ctr"/>
            <a:r>
              <a:rPr lang="es-CL" b="1" dirty="0">
                <a:solidFill>
                  <a:schemeClr val="accent5">
                    <a:lumMod val="75000"/>
                  </a:schemeClr>
                </a:solidFill>
                <a:latin typeface="Arial" panose="020B0604020202020204" pitchFamily="34" charset="0"/>
                <a:cs typeface="Arial" panose="020B0604020202020204" pitchFamily="34" charset="0"/>
              </a:rPr>
              <a:t>Sangrado de Nariz</a:t>
            </a:r>
          </a:p>
        </p:txBody>
      </p:sp>
      <p:pic>
        <p:nvPicPr>
          <p:cNvPr id="5122" name="Picture 2" descr="Por estas razones el niño puede sangrar por la nariz - La Voz de ...">
            <a:extLst>
              <a:ext uri="{FF2B5EF4-FFF2-40B4-BE49-F238E27FC236}">
                <a16:creationId xmlns:a16="http://schemas.microsoft.com/office/drawing/2014/main" xmlns="" id="{8D1C92CA-69B4-4102-B2E5-80D7DE8DAB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3313" y="3358021"/>
            <a:ext cx="4524540" cy="299736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xmlns="" id="{71E622E0-C9C5-4A87-9AB9-289B38DA6B46}"/>
              </a:ext>
            </a:extLst>
          </p:cNvPr>
          <p:cNvSpPr txBox="1"/>
          <p:nvPr/>
        </p:nvSpPr>
        <p:spPr>
          <a:xfrm>
            <a:off x="703313" y="1524001"/>
            <a:ext cx="11234058" cy="1569660"/>
          </a:xfrm>
          <a:prstGeom prst="rect">
            <a:avLst/>
          </a:prstGeom>
          <a:noFill/>
        </p:spPr>
        <p:txBody>
          <a:bodyPr wrap="square" rtlCol="0">
            <a:spAutoFit/>
          </a:bodyPr>
          <a:lstStyle/>
          <a:p>
            <a:r>
              <a:rPr lang="es-CL" sz="2400" b="1" dirty="0">
                <a:solidFill>
                  <a:schemeClr val="accent5">
                    <a:lumMod val="75000"/>
                  </a:schemeClr>
                </a:solidFill>
              </a:rPr>
              <a:t>La mayoría de hemorragias nasales ocurren cuando los diminutos vasos sanguíneos que recubren el interior de la nariz se rompen y sangran. Estos vasos sanguíneos son muy frágiles y están muy cerca de la superficie de la piel, lo cual hace fácil que se lesionen.</a:t>
            </a:r>
          </a:p>
        </p:txBody>
      </p:sp>
      <p:pic>
        <p:nvPicPr>
          <p:cNvPr id="5126" name="Picture 6" descr="Primeros auxilios">
            <a:extLst>
              <a:ext uri="{FF2B5EF4-FFF2-40B4-BE49-F238E27FC236}">
                <a16:creationId xmlns:a16="http://schemas.microsoft.com/office/drawing/2014/main" xmlns="" id="{0019081D-B5A0-4B82-A290-3A7DA8736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050" y="4912259"/>
            <a:ext cx="3671208" cy="194574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xmlns="" id="{924625A2-E25F-4B74-A28C-A3441235EA91}"/>
              </a:ext>
            </a:extLst>
          </p:cNvPr>
          <p:cNvSpPr txBox="1"/>
          <p:nvPr/>
        </p:nvSpPr>
        <p:spPr>
          <a:xfrm>
            <a:off x="9859918" y="2988689"/>
            <a:ext cx="1389608" cy="369332"/>
          </a:xfrm>
          <a:prstGeom prst="rect">
            <a:avLst/>
          </a:prstGeom>
          <a:noFill/>
          <a:ln w="28575">
            <a:solidFill>
              <a:srgbClr val="21A0A3"/>
            </a:solidFill>
          </a:ln>
        </p:spPr>
        <p:txBody>
          <a:bodyPr wrap="square" rtlCol="0">
            <a:spAutoFit/>
          </a:bodyPr>
          <a:lstStyle/>
          <a:p>
            <a:r>
              <a:rPr lang="es-CL" b="1" dirty="0">
                <a:solidFill>
                  <a:schemeClr val="accent1"/>
                </a:solidFill>
              </a:rPr>
              <a:t>¿Qué hacer?</a:t>
            </a:r>
          </a:p>
        </p:txBody>
      </p:sp>
      <p:sp>
        <p:nvSpPr>
          <p:cNvPr id="13" name="CuadroTexto 12">
            <a:extLst>
              <a:ext uri="{FF2B5EF4-FFF2-40B4-BE49-F238E27FC236}">
                <a16:creationId xmlns:a16="http://schemas.microsoft.com/office/drawing/2014/main" xmlns="" id="{2105FCFA-26A2-43D7-AC68-2D519A8FB9F0}"/>
              </a:ext>
            </a:extLst>
          </p:cNvPr>
          <p:cNvSpPr txBox="1"/>
          <p:nvPr/>
        </p:nvSpPr>
        <p:spPr>
          <a:xfrm>
            <a:off x="5404751" y="3111766"/>
            <a:ext cx="2819400" cy="3600986"/>
          </a:xfrm>
          <a:prstGeom prst="rect">
            <a:avLst/>
          </a:prstGeom>
          <a:noFill/>
          <a:ln w="28575">
            <a:noFill/>
          </a:ln>
        </p:spPr>
        <p:txBody>
          <a:bodyPr wrap="square" rtlCol="0">
            <a:spAutoFit/>
          </a:bodyPr>
          <a:lstStyle/>
          <a:p>
            <a:pPr fontAlgn="base"/>
            <a:r>
              <a:rPr lang="es-CL" sz="1400" b="1" dirty="0">
                <a:solidFill>
                  <a:schemeClr val="accent1"/>
                </a:solidFill>
              </a:rPr>
              <a:t>Siéntese y apriete suavemente la porción blanda de la nariz entre los dedos pulgar e índice (de tal manera que las fosas nasales estén cerradas) durante 10 minutos completos.</a:t>
            </a:r>
            <a:br>
              <a:rPr lang="es-CL" sz="1400" b="1" dirty="0">
                <a:solidFill>
                  <a:schemeClr val="accent1"/>
                </a:solidFill>
              </a:rPr>
            </a:br>
            <a:endParaRPr lang="es-CL" sz="1400" b="1" dirty="0">
              <a:solidFill>
                <a:schemeClr val="accent1"/>
              </a:solidFill>
            </a:endParaRPr>
          </a:p>
          <a:p>
            <a:pPr fontAlgn="base"/>
            <a:r>
              <a:rPr lang="es-CL" sz="1400" b="1" dirty="0">
                <a:solidFill>
                  <a:schemeClr val="accent1"/>
                </a:solidFill>
              </a:rPr>
              <a:t>Inclínese hacia adelante para evitar tragar sangre y respire por la boca.</a:t>
            </a:r>
            <a:br>
              <a:rPr lang="es-CL" sz="1400" b="1" dirty="0">
                <a:solidFill>
                  <a:schemeClr val="accent1"/>
                </a:solidFill>
              </a:rPr>
            </a:br>
            <a:endParaRPr lang="es-CL" sz="1400" b="1" dirty="0">
              <a:solidFill>
                <a:schemeClr val="accent1"/>
              </a:solidFill>
            </a:endParaRPr>
          </a:p>
          <a:p>
            <a:pPr fontAlgn="base"/>
            <a:r>
              <a:rPr lang="es-CL" sz="1400" b="1" dirty="0">
                <a:solidFill>
                  <a:schemeClr val="accent1"/>
                </a:solidFill>
              </a:rPr>
              <a:t>Espere al menos 10 minutos antes de verificar si el sangrado se ha detenido. Asegúrese de esperar el tiempo suficiente para que el sangrado se detenga.</a:t>
            </a:r>
          </a:p>
          <a:p>
            <a:endParaRPr lang="es-CL" dirty="0"/>
          </a:p>
        </p:txBody>
      </p:sp>
      <p:sp>
        <p:nvSpPr>
          <p:cNvPr id="14" name="Flecha: a la izquierda y arriba 13">
            <a:extLst>
              <a:ext uri="{FF2B5EF4-FFF2-40B4-BE49-F238E27FC236}">
                <a16:creationId xmlns:a16="http://schemas.microsoft.com/office/drawing/2014/main" xmlns="" id="{05C4B5D7-85FD-49D4-9498-A0B80E105192}"/>
              </a:ext>
            </a:extLst>
          </p:cNvPr>
          <p:cNvSpPr/>
          <p:nvPr/>
        </p:nvSpPr>
        <p:spPr>
          <a:xfrm>
            <a:off x="8401049" y="3561347"/>
            <a:ext cx="2383797" cy="878306"/>
          </a:xfrm>
          <a:prstGeom prst="leftUpArrow">
            <a:avLst/>
          </a:prstGeom>
          <a:solidFill>
            <a:srgbClr val="21A0A3"/>
          </a:solidFill>
          <a:ln>
            <a:solidFill>
              <a:srgbClr val="21A0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672509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wipe(down)">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 calcmode="lin" valueType="num">
                                      <p:cBhvr additive="base">
                                        <p:cTn id="4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3">
                                            <p:txEl>
                                              <p:pRg st="2" end="2"/>
                                            </p:txEl>
                                          </p:spTgt>
                                        </p:tgtEl>
                                        <p:attrNameLst>
                                          <p:attrName>style.visibility</p:attrName>
                                        </p:attrNameLst>
                                      </p:cBhvr>
                                      <p:to>
                                        <p:strVal val="visible"/>
                                      </p:to>
                                    </p:set>
                                    <p:anim calcmode="lin" valueType="num">
                                      <p:cBhvr additive="base">
                                        <p:cTn id="4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126"/>
                                        </p:tgtEl>
                                        <p:attrNameLst>
                                          <p:attrName>style.visibility</p:attrName>
                                        </p:attrNameLst>
                                      </p:cBhvr>
                                      <p:to>
                                        <p:strVal val="visible"/>
                                      </p:to>
                                    </p:set>
                                    <p:animEffect transition="in" filter="wipe(down)">
                                      <p:cBhvr>
                                        <p:cTn id="51"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C9096B04-740B-4EB0-BAD6-78ED1E1A82F5}"/>
              </a:ext>
            </a:extLst>
          </p:cNvPr>
          <p:cNvSpPr>
            <a:spLocks noGrp="1"/>
          </p:cNvSpPr>
          <p:nvPr>
            <p:ph type="title"/>
          </p:nvPr>
        </p:nvSpPr>
        <p:spPr>
          <a:gradFill>
            <a:gsLst>
              <a:gs pos="51000">
                <a:schemeClr val="accent1">
                  <a:lumMod val="0"/>
                  <a:lumOff val="100000"/>
                </a:schemeClr>
              </a:gs>
              <a:gs pos="0">
                <a:schemeClr val="accent1">
                  <a:lumMod val="0"/>
                  <a:lumOff val="100000"/>
                </a:schemeClr>
              </a:gs>
              <a:gs pos="100000">
                <a:schemeClr val="accent1">
                  <a:lumMod val="100000"/>
                </a:schemeClr>
              </a:gs>
            </a:gsLst>
            <a:path path="circle">
              <a:fillToRect l="100000" b="100000"/>
            </a:path>
          </a:gradFill>
        </p:spPr>
        <p:txBody>
          <a:bodyPr/>
          <a:lstStyle/>
          <a:p>
            <a:pPr algn="ctr"/>
            <a:r>
              <a:rPr lang="es-CL" b="1" dirty="0">
                <a:solidFill>
                  <a:schemeClr val="accent5">
                    <a:lumMod val="75000"/>
                  </a:schemeClr>
                </a:solidFill>
                <a:latin typeface="Arial" panose="020B0604020202020204" pitchFamily="34" charset="0"/>
                <a:cs typeface="Arial" panose="020B0604020202020204" pitchFamily="34" charset="0"/>
              </a:rPr>
              <a:t>Esguince </a:t>
            </a:r>
          </a:p>
        </p:txBody>
      </p:sp>
      <p:sp>
        <p:nvSpPr>
          <p:cNvPr id="8" name="Marcador de contenido 7">
            <a:extLst>
              <a:ext uri="{FF2B5EF4-FFF2-40B4-BE49-F238E27FC236}">
                <a16:creationId xmlns:a16="http://schemas.microsoft.com/office/drawing/2014/main" xmlns="" id="{2183681F-F66A-4563-B687-1A88FCE0852B}"/>
              </a:ext>
            </a:extLst>
          </p:cNvPr>
          <p:cNvSpPr>
            <a:spLocks noGrp="1"/>
          </p:cNvSpPr>
          <p:nvPr>
            <p:ph idx="1"/>
          </p:nvPr>
        </p:nvSpPr>
        <p:spPr>
          <a:xfrm>
            <a:off x="838200" y="1825625"/>
            <a:ext cx="10515600" cy="2049689"/>
          </a:xfrm>
        </p:spPr>
        <p:txBody>
          <a:bodyPr>
            <a:normAutofit/>
          </a:bodyPr>
          <a:lstStyle/>
          <a:p>
            <a:r>
              <a:rPr lang="es-CL" sz="2000" b="1" dirty="0">
                <a:solidFill>
                  <a:schemeClr val="accent5">
                    <a:lumMod val="75000"/>
                  </a:schemeClr>
                </a:solidFill>
              </a:rPr>
              <a:t>Un esguince de tobillo es el estiramiento o desgarro de los ligamentos del tobillo, que sostienen la articulación mediante la conexión de los huesos entre sí. Los signos y los síntomas variarán, dependiendo de la gravedad de la lesión, y pueden incluir los siguientes: Dolor. Hinchazón.</a:t>
            </a:r>
          </a:p>
        </p:txBody>
      </p:sp>
      <p:pic>
        <p:nvPicPr>
          <p:cNvPr id="6146" name="Picture 2" descr="Esguince de tobillo, prevención, causas y tratamientos">
            <a:extLst>
              <a:ext uri="{FF2B5EF4-FFF2-40B4-BE49-F238E27FC236}">
                <a16:creationId xmlns:a16="http://schemas.microsoft.com/office/drawing/2014/main" xmlns="" id="{4DC985D4-B0F2-4CB3-84F6-7F6D051DA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839" y="3023012"/>
            <a:ext cx="3307098" cy="17046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sguinces: ¿Por qué suceden? ¿Cómo se tratan? — Mejor con Salud">
            <a:extLst>
              <a:ext uri="{FF2B5EF4-FFF2-40B4-BE49-F238E27FC236}">
                <a16:creationId xmlns:a16="http://schemas.microsoft.com/office/drawing/2014/main" xmlns="" id="{3A626EEE-1932-465C-A482-339947DAB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839" y="4901729"/>
            <a:ext cx="3113564" cy="155678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D824DA18-7B00-412F-8E68-700AF9E5A7E6}"/>
              </a:ext>
            </a:extLst>
          </p:cNvPr>
          <p:cNvSpPr txBox="1"/>
          <p:nvPr/>
        </p:nvSpPr>
        <p:spPr>
          <a:xfrm>
            <a:off x="4540947" y="2826127"/>
            <a:ext cx="7357214" cy="4031873"/>
          </a:xfrm>
          <a:prstGeom prst="rect">
            <a:avLst/>
          </a:prstGeom>
          <a:noFill/>
          <a:ln w="28575">
            <a:solidFill>
              <a:srgbClr val="21A0A3"/>
            </a:solidFill>
          </a:ln>
        </p:spPr>
        <p:txBody>
          <a:bodyPr wrap="square" rtlCol="0">
            <a:spAutoFit/>
          </a:bodyPr>
          <a:lstStyle/>
          <a:p>
            <a:pPr fontAlgn="base"/>
            <a:r>
              <a:rPr lang="es-CL" b="1" dirty="0">
                <a:solidFill>
                  <a:schemeClr val="accent1">
                    <a:lumMod val="75000"/>
                  </a:schemeClr>
                </a:solidFill>
                <a:effectLst/>
                <a:latin typeface="Arial" panose="020B0604020202020204" pitchFamily="34" charset="0"/>
                <a:cs typeface="Arial" panose="020B0604020202020204" pitchFamily="34" charset="0"/>
              </a:rPr>
              <a:t>Los síntomas de un esguince del pie incluyen:</a:t>
            </a:r>
          </a:p>
          <a:p>
            <a:pPr marL="342900" indent="-342900" fontAlgn="base">
              <a:buFont typeface="+mj-lt"/>
              <a:buAutoNum type="arabicPeriod"/>
            </a:pPr>
            <a:r>
              <a:rPr lang="es-CL" sz="1400" b="1" dirty="0">
                <a:solidFill>
                  <a:schemeClr val="accent1"/>
                </a:solidFill>
                <a:latin typeface="Arial" panose="020B0604020202020204" pitchFamily="34" charset="0"/>
                <a:cs typeface="Arial" panose="020B0604020202020204" pitchFamily="34" charset="0"/>
              </a:rPr>
              <a:t>Dolor y sensibilidad cerca del arco del pie. Esto se puede sentir en la parte inferior, superior o a los lados del pie.</a:t>
            </a:r>
          </a:p>
          <a:p>
            <a:pPr marL="342900" indent="-342900" fontAlgn="base">
              <a:buFont typeface="+mj-lt"/>
              <a:buAutoNum type="arabicPeriod"/>
            </a:pPr>
            <a:r>
              <a:rPr lang="es-CL" sz="1400" b="1" dirty="0" err="1" smtClean="0">
                <a:solidFill>
                  <a:schemeClr val="accent1"/>
                </a:solidFill>
                <a:latin typeface="Arial" panose="020B0604020202020204" pitchFamily="34" charset="0"/>
                <a:cs typeface="Arial" panose="020B0604020202020204" pitchFamily="34" charset="0"/>
              </a:rPr>
              <a:t>Hematómas</a:t>
            </a:r>
            <a:r>
              <a:rPr lang="es-CL" sz="1400" b="1" dirty="0" smtClean="0">
                <a:solidFill>
                  <a:schemeClr val="accent1"/>
                </a:solidFill>
                <a:latin typeface="Arial" panose="020B0604020202020204" pitchFamily="34" charset="0"/>
                <a:cs typeface="Arial" panose="020B0604020202020204" pitchFamily="34" charset="0"/>
              </a:rPr>
              <a:t> </a:t>
            </a:r>
            <a:r>
              <a:rPr lang="es-CL" sz="1400" b="1" dirty="0">
                <a:solidFill>
                  <a:schemeClr val="accent1"/>
                </a:solidFill>
                <a:latin typeface="Arial" panose="020B0604020202020204" pitchFamily="34" charset="0"/>
                <a:cs typeface="Arial" panose="020B0604020202020204" pitchFamily="34" charset="0"/>
              </a:rPr>
              <a:t>e hinchazón del pie.</a:t>
            </a:r>
          </a:p>
          <a:p>
            <a:pPr marL="342900" indent="-342900" fontAlgn="base">
              <a:buFont typeface="+mj-lt"/>
              <a:buAutoNum type="arabicPeriod"/>
            </a:pPr>
            <a:r>
              <a:rPr lang="es-CL" sz="1400" b="1" dirty="0">
                <a:solidFill>
                  <a:schemeClr val="accent1"/>
                </a:solidFill>
                <a:latin typeface="Arial" panose="020B0604020202020204" pitchFamily="34" charset="0"/>
                <a:cs typeface="Arial" panose="020B0604020202020204" pitchFamily="34" charset="0"/>
              </a:rPr>
              <a:t>Dolor al caminar o durante la actividad.</a:t>
            </a:r>
          </a:p>
          <a:p>
            <a:pPr marL="342900" indent="-342900" fontAlgn="base">
              <a:buFont typeface="+mj-lt"/>
              <a:buAutoNum type="arabicPeriod"/>
            </a:pPr>
            <a:r>
              <a:rPr lang="es-CL" sz="1400" b="1" dirty="0">
                <a:solidFill>
                  <a:schemeClr val="accent1"/>
                </a:solidFill>
                <a:latin typeface="Arial" panose="020B0604020202020204" pitchFamily="34" charset="0"/>
                <a:cs typeface="Arial" panose="020B0604020202020204" pitchFamily="34" charset="0"/>
              </a:rPr>
              <a:t>No ser capaz de poner peso sobre el pie. Esto suele ocurrir con lesiones más graves.</a:t>
            </a:r>
          </a:p>
          <a:p>
            <a:pPr fontAlgn="base"/>
            <a:r>
              <a:rPr lang="es-CL" sz="1400" b="1" dirty="0">
                <a:solidFill>
                  <a:srgbClr val="FF0000"/>
                </a:solidFill>
                <a:effectLst/>
                <a:latin typeface="Arial" panose="020B0604020202020204" pitchFamily="34" charset="0"/>
                <a:cs typeface="Arial" panose="020B0604020202020204" pitchFamily="34" charset="0"/>
              </a:rPr>
              <a:t>Su proveedor de atención médica puede tomar una imagen de su pie, denominada radiografía, para ver qué tan grave es la lesión.</a:t>
            </a:r>
          </a:p>
          <a:p>
            <a:pPr fontAlgn="base"/>
            <a:r>
              <a:rPr lang="es-CL" sz="1400" b="1" dirty="0">
                <a:solidFill>
                  <a:srgbClr val="FF0000"/>
                </a:solidFill>
                <a:effectLst/>
                <a:latin typeface="Arial" panose="020B0604020202020204" pitchFamily="34" charset="0"/>
                <a:cs typeface="Arial" panose="020B0604020202020204" pitchFamily="34" charset="0"/>
              </a:rPr>
              <a:t>Si resulta doloroso poner peso sobre su pie, el proveedor puede mandarle una férula o muletas para usar mientras este sana.</a:t>
            </a:r>
          </a:p>
          <a:p>
            <a:pPr fontAlgn="base"/>
            <a:r>
              <a:rPr lang="es-CL" sz="1400" b="1" dirty="0">
                <a:solidFill>
                  <a:srgbClr val="FF0000"/>
                </a:solidFill>
                <a:effectLst/>
                <a:latin typeface="Arial" panose="020B0604020202020204" pitchFamily="34" charset="0"/>
                <a:cs typeface="Arial" panose="020B0604020202020204" pitchFamily="34" charset="0"/>
              </a:rPr>
              <a:t>La mayoría de las lesiones de leves a moderadas sanan al cabo de 2 a 4 semanas. Las lesiones más graves, como las que requieren un yeso o férula, necesitarán más tiempo para sanar, hasta de 6 a 8 semanas. Las lesiones más graves necesitarán cirugía para reducir el hueso y dejar que los ligamentos sanen. El proceso de sanación puede durar de 6 a 8 meses.</a:t>
            </a:r>
          </a:p>
          <a:p>
            <a:r>
              <a:rPr lang="es-CL" sz="1400" dirty="0">
                <a:effectLst/>
                <a:latin typeface="Arial" panose="020B0604020202020204" pitchFamily="34" charset="0"/>
                <a:cs typeface="Arial" panose="020B0604020202020204" pitchFamily="34" charset="0"/>
              </a:rPr>
              <a:t/>
            </a:r>
            <a:br>
              <a:rPr lang="es-CL" sz="1400" dirty="0">
                <a:effectLst/>
                <a:latin typeface="Arial" panose="020B0604020202020204" pitchFamily="34" charset="0"/>
                <a:cs typeface="Arial" panose="020B0604020202020204" pitchFamily="34" charset="0"/>
              </a:rPr>
            </a:br>
            <a:endParaRPr lang="es-C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9562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wipe(down)">
                                      <p:cBhvr>
                                        <p:cTn id="26" dur="500"/>
                                        <p:tgtEl>
                                          <p:spTgt spid="61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wipe(down)">
                                      <p:cBhvr>
                                        <p:cTn id="3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CB35E829-EB4A-416F-8BC4-9E205A2C9E06}"/>
              </a:ext>
            </a:extLst>
          </p:cNvPr>
          <p:cNvSpPr>
            <a:spLocks noGrp="1"/>
          </p:cNvSpPr>
          <p:nvPr>
            <p:ph type="title"/>
          </p:nvPr>
        </p:nvSpPr>
        <p:spPr>
          <a:gradFill>
            <a:gsLst>
              <a:gs pos="56000">
                <a:schemeClr val="accent1">
                  <a:lumMod val="0"/>
                  <a:lumOff val="100000"/>
                </a:schemeClr>
              </a:gs>
              <a:gs pos="0">
                <a:schemeClr val="accent1">
                  <a:lumMod val="0"/>
                  <a:lumOff val="100000"/>
                </a:schemeClr>
              </a:gs>
              <a:gs pos="0">
                <a:schemeClr val="accent1">
                  <a:lumMod val="100000"/>
                </a:schemeClr>
              </a:gs>
            </a:gsLst>
            <a:path path="circle">
              <a:fillToRect l="100000" b="100000"/>
            </a:path>
          </a:gradFill>
        </p:spPr>
        <p:txBody>
          <a:bodyPr/>
          <a:lstStyle/>
          <a:p>
            <a:pPr algn="ctr"/>
            <a:r>
              <a:rPr lang="es-CL" b="1" dirty="0">
                <a:solidFill>
                  <a:schemeClr val="accent1"/>
                </a:solidFill>
              </a:rPr>
              <a:t>Traumatismo de cabeza </a:t>
            </a:r>
          </a:p>
        </p:txBody>
      </p:sp>
      <p:sp>
        <p:nvSpPr>
          <p:cNvPr id="12" name="Marcador de contenido 11">
            <a:extLst>
              <a:ext uri="{FF2B5EF4-FFF2-40B4-BE49-F238E27FC236}">
                <a16:creationId xmlns:a16="http://schemas.microsoft.com/office/drawing/2014/main" xmlns="" id="{71F4681B-CCA5-4493-BA6B-8FA265D6F40E}"/>
              </a:ext>
            </a:extLst>
          </p:cNvPr>
          <p:cNvSpPr>
            <a:spLocks noGrp="1"/>
          </p:cNvSpPr>
          <p:nvPr>
            <p:ph sz="half" idx="2"/>
          </p:nvPr>
        </p:nvSpPr>
        <p:spPr>
          <a:xfrm>
            <a:off x="6498955" y="2175702"/>
            <a:ext cx="5181600" cy="4564219"/>
          </a:xfrm>
        </p:spPr>
        <p:txBody>
          <a:bodyPr>
            <a:normAutofit fontScale="47500" lnSpcReduction="20000"/>
          </a:bodyPr>
          <a:lstStyle/>
          <a:p>
            <a:pPr fontAlgn="base"/>
            <a:r>
              <a:rPr lang="es-CL" sz="3400" b="1" dirty="0">
                <a:solidFill>
                  <a:schemeClr val="accent1"/>
                </a:solidFill>
              </a:rPr>
              <a:t>Los traumatismos craneales incluyen:</a:t>
            </a:r>
          </a:p>
          <a:p>
            <a:pPr fontAlgn="base"/>
            <a:r>
              <a:rPr lang="es-CL" sz="3400" b="1" dirty="0">
                <a:solidFill>
                  <a:schemeClr val="accent1"/>
                </a:solidFill>
              </a:rPr>
              <a:t>La </a:t>
            </a:r>
            <a:r>
              <a:rPr lang="es-CL" sz="3400" b="1" dirty="0">
                <a:solidFill>
                  <a:srgbClr val="FF0000"/>
                </a:solidFill>
                <a:hlinkClick r:id="rId2">
                  <a:extLst>
                    <a:ext uri="{A12FA001-AC4F-418D-AE19-62706E023703}">
                      <ahyp:hlinkClr xmlns:ahyp="http://schemas.microsoft.com/office/drawing/2018/hyperlinkcolor" xmlns="" val="tx"/>
                    </a:ext>
                  </a:extLst>
                </a:hlinkClick>
              </a:rPr>
              <a:t>conmoción cerebral</a:t>
            </a:r>
            <a:r>
              <a:rPr lang="es-CL" sz="3400" b="1" dirty="0">
                <a:solidFill>
                  <a:schemeClr val="accent1"/>
                </a:solidFill>
              </a:rPr>
              <a:t>, que es el tipo de lesión cerebral traumática más común, en la cual se sacude el cerebro.</a:t>
            </a:r>
          </a:p>
          <a:p>
            <a:pPr fontAlgn="base"/>
            <a:r>
              <a:rPr lang="es-CL" sz="3400" b="1" dirty="0">
                <a:solidFill>
                  <a:schemeClr val="accent1"/>
                </a:solidFill>
              </a:rPr>
              <a:t>Heridas en el cuero cabelludo.</a:t>
            </a:r>
          </a:p>
          <a:p>
            <a:pPr fontAlgn="base"/>
            <a:r>
              <a:rPr lang="es-CL" sz="3400" b="1" dirty="0">
                <a:solidFill>
                  <a:schemeClr val="accent1"/>
                </a:solidFill>
              </a:rPr>
              <a:t>Fracturas del cráneo.</a:t>
            </a:r>
          </a:p>
          <a:p>
            <a:pPr fontAlgn="base"/>
            <a:r>
              <a:rPr lang="es-CL" sz="3400" b="1" dirty="0">
                <a:solidFill>
                  <a:schemeClr val="accent1"/>
                </a:solidFill>
              </a:rPr>
              <a:t>Las lesiones en la cabeza pueden causar sangrado:</a:t>
            </a:r>
          </a:p>
          <a:p>
            <a:pPr fontAlgn="base"/>
            <a:r>
              <a:rPr lang="es-CL" sz="3400" b="1" dirty="0">
                <a:solidFill>
                  <a:schemeClr val="accent1"/>
                </a:solidFill>
              </a:rPr>
              <a:t>En el tejido cerebral</a:t>
            </a:r>
          </a:p>
          <a:p>
            <a:pPr fontAlgn="base"/>
            <a:r>
              <a:rPr lang="es-CL" sz="3400" b="1" dirty="0">
                <a:solidFill>
                  <a:srgbClr val="FF0000"/>
                </a:solidFill>
              </a:rPr>
              <a:t>En las capas que rodean al cerebro (</a:t>
            </a:r>
            <a:r>
              <a:rPr lang="es-CL" sz="3400" b="1" dirty="0">
                <a:solidFill>
                  <a:srgbClr val="FF0000"/>
                </a:solidFill>
                <a:hlinkClick r:id="rId3">
                  <a:extLst>
                    <a:ext uri="{A12FA001-AC4F-418D-AE19-62706E023703}">
                      <ahyp:hlinkClr xmlns:ahyp="http://schemas.microsoft.com/office/drawing/2018/hyperlinkcolor" xmlns="" val="tx"/>
                    </a:ext>
                  </a:extLst>
                </a:hlinkClick>
              </a:rPr>
              <a:t>hemorragia subaracnoidea</a:t>
            </a:r>
            <a:r>
              <a:rPr lang="es-CL" sz="3400" b="1" dirty="0">
                <a:solidFill>
                  <a:srgbClr val="FF0000"/>
                </a:solidFill>
              </a:rPr>
              <a:t>, </a:t>
            </a:r>
            <a:r>
              <a:rPr lang="es-CL" sz="3400" b="1" dirty="0">
                <a:solidFill>
                  <a:srgbClr val="FF0000"/>
                </a:solidFill>
                <a:hlinkClick r:id="rId4">
                  <a:extLst>
                    <a:ext uri="{A12FA001-AC4F-418D-AE19-62706E023703}">
                      <ahyp:hlinkClr xmlns:ahyp="http://schemas.microsoft.com/office/drawing/2018/hyperlinkcolor" xmlns="" val="tx"/>
                    </a:ext>
                  </a:extLst>
                </a:hlinkClick>
              </a:rPr>
              <a:t>hematoma subdural</a:t>
            </a:r>
            <a:r>
              <a:rPr lang="es-CL" sz="3400" b="1" dirty="0">
                <a:solidFill>
                  <a:srgbClr val="FF0000"/>
                </a:solidFill>
              </a:rPr>
              <a:t>, </a:t>
            </a:r>
            <a:r>
              <a:rPr lang="es-CL" sz="3400" b="1" dirty="0">
                <a:solidFill>
                  <a:srgbClr val="FF0000"/>
                </a:solidFill>
                <a:hlinkClick r:id="rId5">
                  <a:extLst>
                    <a:ext uri="{A12FA001-AC4F-418D-AE19-62706E023703}">
                      <ahyp:hlinkClr xmlns:ahyp="http://schemas.microsoft.com/office/drawing/2018/hyperlinkcolor" xmlns="" val="tx"/>
                    </a:ext>
                  </a:extLst>
                </a:hlinkClick>
              </a:rPr>
              <a:t>hematoma extradural</a:t>
            </a:r>
            <a:r>
              <a:rPr lang="es-CL" sz="3400" b="1" dirty="0">
                <a:solidFill>
                  <a:srgbClr val="FF0000"/>
                </a:solidFill>
              </a:rPr>
              <a:t>)</a:t>
            </a:r>
          </a:p>
          <a:p>
            <a:pPr fontAlgn="base"/>
            <a:endParaRPr lang="es-CL" sz="3400" b="1" dirty="0">
              <a:solidFill>
                <a:srgbClr val="FF0000"/>
              </a:solidFill>
            </a:endParaRPr>
          </a:p>
          <a:p>
            <a:pPr fontAlgn="base"/>
            <a:r>
              <a:rPr lang="es-CL" sz="3800" b="1" dirty="0">
                <a:solidFill>
                  <a:srgbClr val="FF0000"/>
                </a:solidFill>
              </a:rPr>
              <a:t>Una lesión en la cabeza es una razón común para ir a la sala de emergencias. Una gran cantidad de las personas que sufren lesiones en la cabeza son niños. El traumatismo craneoencefálico (TCE) es la causa de más de 1 en 6 hospitalizaciones relacionadas con lesiones todos los años.</a:t>
            </a:r>
          </a:p>
          <a:p>
            <a:endParaRPr lang="es-CL" sz="1600" b="1" dirty="0">
              <a:solidFill>
                <a:schemeClr val="accent1"/>
              </a:solidFill>
            </a:endParaRPr>
          </a:p>
        </p:txBody>
      </p:sp>
      <p:sp>
        <p:nvSpPr>
          <p:cNvPr id="20" name="Marcador de contenido 19">
            <a:extLst>
              <a:ext uri="{FF2B5EF4-FFF2-40B4-BE49-F238E27FC236}">
                <a16:creationId xmlns:a16="http://schemas.microsoft.com/office/drawing/2014/main" xmlns="" id="{30730EFF-9A0A-4B8F-9724-0030D8062C1E}"/>
              </a:ext>
            </a:extLst>
          </p:cNvPr>
          <p:cNvSpPr txBox="1">
            <a:spLocks noGrp="1"/>
          </p:cNvSpPr>
          <p:nvPr>
            <p:ph sz="half" idx="1"/>
          </p:nvPr>
        </p:nvSpPr>
        <p:spPr>
          <a:xfrm>
            <a:off x="721318" y="2072399"/>
            <a:ext cx="5181600" cy="341632"/>
          </a:xfrm>
          <a:prstGeom prst="rect">
            <a:avLst/>
          </a:prstGeom>
          <a:noFill/>
          <a:ln>
            <a:solidFill>
              <a:srgbClr val="21A0A3"/>
            </a:solidFill>
          </a:ln>
        </p:spPr>
        <p:txBody>
          <a:bodyPr wrap="square" rtlCol="0">
            <a:spAutoFit/>
          </a:bodyPr>
          <a:lstStyle/>
          <a:p>
            <a:pPr marL="0" indent="0">
              <a:buNone/>
            </a:pPr>
            <a:r>
              <a:rPr lang="es-CL" sz="1800" b="1" u="sng" dirty="0">
                <a:solidFill>
                  <a:schemeClr val="accent1"/>
                </a:solidFill>
              </a:rPr>
              <a:t>Primeros auxilios en caso de traumatismo cerebral</a:t>
            </a:r>
          </a:p>
        </p:txBody>
      </p:sp>
      <p:sp>
        <p:nvSpPr>
          <p:cNvPr id="15" name="CuadroTexto 14">
            <a:extLst>
              <a:ext uri="{FF2B5EF4-FFF2-40B4-BE49-F238E27FC236}">
                <a16:creationId xmlns:a16="http://schemas.microsoft.com/office/drawing/2014/main" xmlns="" id="{41D56C1B-4386-49A8-A20D-3CA36F593732}"/>
              </a:ext>
            </a:extLst>
          </p:cNvPr>
          <p:cNvSpPr txBox="1"/>
          <p:nvPr/>
        </p:nvSpPr>
        <p:spPr>
          <a:xfrm>
            <a:off x="511445" y="2934317"/>
            <a:ext cx="5601346" cy="3046988"/>
          </a:xfrm>
          <a:prstGeom prst="rect">
            <a:avLst/>
          </a:prstGeom>
          <a:noFill/>
          <a:ln w="28575">
            <a:solidFill>
              <a:srgbClr val="21A0A3"/>
            </a:solidFill>
          </a:ln>
        </p:spPr>
        <p:txBody>
          <a:bodyPr wrap="square" rtlCol="0">
            <a:spAutoFit/>
          </a:bodyPr>
          <a:lstStyle/>
          <a:p>
            <a:pPr fontAlgn="base"/>
            <a:r>
              <a:rPr lang="es-CL" sz="1600" b="1" dirty="0">
                <a:solidFill>
                  <a:srgbClr val="FF0000"/>
                </a:solidFill>
                <a:cs typeface="Arial" panose="020B0604020202020204" pitchFamily="34" charset="0"/>
              </a:rPr>
              <a:t>El traumatismo craneal puede ser cerrado o abierto (penetrante).</a:t>
            </a:r>
          </a:p>
          <a:p>
            <a:pPr fontAlgn="base"/>
            <a:endParaRPr lang="es-CL" sz="1600" b="1" dirty="0">
              <a:solidFill>
                <a:schemeClr val="accent5">
                  <a:lumMod val="75000"/>
                </a:schemeClr>
              </a:solidFill>
              <a:cs typeface="Arial" panose="020B0604020202020204" pitchFamily="34" charset="0"/>
            </a:endParaRPr>
          </a:p>
          <a:p>
            <a:pPr fontAlgn="base"/>
            <a:r>
              <a:rPr lang="es-CL" sz="1600" b="1" dirty="0">
                <a:solidFill>
                  <a:schemeClr val="accent5">
                    <a:lumMod val="75000"/>
                  </a:schemeClr>
                </a:solidFill>
                <a:cs typeface="Arial" panose="020B0604020202020204" pitchFamily="34" charset="0"/>
              </a:rPr>
              <a:t>Un traumatismo craneal cerrado significa que usted recibió un impacto fuerte en la cabeza al golpear un objeto, pero el objeto no rompió el cráneo.</a:t>
            </a:r>
          </a:p>
          <a:p>
            <a:pPr fontAlgn="base"/>
            <a:r>
              <a:rPr lang="es-CL" sz="1600" b="1" dirty="0">
                <a:solidFill>
                  <a:schemeClr val="accent5">
                    <a:lumMod val="75000"/>
                  </a:schemeClr>
                </a:solidFill>
                <a:cs typeface="Arial" panose="020B0604020202020204" pitchFamily="34" charset="0"/>
              </a:rPr>
              <a:t>Un traumatismo craneal abierto o penetrante significa que usted fue golpeado con un objeto que rompió el cráneo e ingresó al cerebro. Esto es muy probable que suceda cuando uno se desplaza a alta velocidad, como al salir disparado a través del parabrisas durante un accidente automovilístico. También puede suceder por un disparo en la cabeza.</a:t>
            </a:r>
          </a:p>
        </p:txBody>
      </p:sp>
      <p:pic>
        <p:nvPicPr>
          <p:cNvPr id="8213" name="Picture 21" descr="Lesión en la cabeza">
            <a:extLst>
              <a:ext uri="{FF2B5EF4-FFF2-40B4-BE49-F238E27FC236}">
                <a16:creationId xmlns:a16="http://schemas.microsoft.com/office/drawing/2014/main" xmlns="" id="{B2AFED7D-1B80-4F40-826F-95C3106B99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136"/>
            <a:ext cx="2014780" cy="161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9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13"/>
                                        </p:tgtEl>
                                        <p:attrNameLst>
                                          <p:attrName>style.visibility</p:attrName>
                                        </p:attrNameLst>
                                      </p:cBhvr>
                                      <p:to>
                                        <p:strVal val="visible"/>
                                      </p:to>
                                    </p:set>
                                    <p:anim calcmode="lin" valueType="num">
                                      <p:cBhvr additive="base">
                                        <p:cTn id="13" dur="500" fill="hold"/>
                                        <p:tgtEl>
                                          <p:spTgt spid="8213"/>
                                        </p:tgtEl>
                                        <p:attrNameLst>
                                          <p:attrName>ppt_x</p:attrName>
                                        </p:attrNameLst>
                                      </p:cBhvr>
                                      <p:tavLst>
                                        <p:tav tm="0">
                                          <p:val>
                                            <p:strVal val="#ppt_x"/>
                                          </p:val>
                                        </p:tav>
                                        <p:tav tm="100000">
                                          <p:val>
                                            <p:strVal val="#ppt_x"/>
                                          </p:val>
                                        </p:tav>
                                      </p:tavLst>
                                    </p:anim>
                                    <p:anim calcmode="lin" valueType="num">
                                      <p:cBhvr additive="base">
                                        <p:cTn id="14" dur="500" fill="hold"/>
                                        <p:tgtEl>
                                          <p:spTgt spid="82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bg/>
                                          </p:spTgt>
                                        </p:tgtEl>
                                        <p:attrNameLst>
                                          <p:attrName>style.visibility</p:attrName>
                                        </p:attrNameLst>
                                      </p:cBhvr>
                                      <p:to>
                                        <p:strVal val="visible"/>
                                      </p:to>
                                    </p:set>
                                    <p:anim calcmode="lin" valueType="num">
                                      <p:cBhvr additive="base">
                                        <p:cTn id="19"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additive="base">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 calcmode="lin" valueType="num">
                                      <p:cBhvr additive="base">
                                        <p:cTn id="4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xEl>
                                              <p:pRg st="2" end="2"/>
                                            </p:txEl>
                                          </p:spTgt>
                                        </p:tgtEl>
                                        <p:attrNameLst>
                                          <p:attrName>style.visibility</p:attrName>
                                        </p:attrNameLst>
                                      </p:cBhvr>
                                      <p:to>
                                        <p:strVal val="visible"/>
                                      </p:to>
                                    </p:set>
                                    <p:anim calcmode="lin" valueType="num">
                                      <p:cBhvr additive="base">
                                        <p:cTn id="4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anim calcmode="lin" valueType="num">
                                      <p:cBhvr additive="base">
                                        <p:cTn id="5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anim calcmode="lin" valueType="num">
                                      <p:cBhvr additive="base">
                                        <p:cTn id="6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xEl>
                                              <p:pRg st="5" end="5"/>
                                            </p:txEl>
                                          </p:spTgt>
                                        </p:tgtEl>
                                        <p:attrNameLst>
                                          <p:attrName>style.visibility</p:attrName>
                                        </p:attrNameLst>
                                      </p:cBhvr>
                                      <p:to>
                                        <p:strVal val="visible"/>
                                      </p:to>
                                    </p:set>
                                    <p:anim calcmode="lin" valueType="num">
                                      <p:cBhvr additive="base">
                                        <p:cTn id="6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xEl>
                                              <p:pRg st="6" end="6"/>
                                            </p:txEl>
                                          </p:spTgt>
                                        </p:tgtEl>
                                        <p:attrNameLst>
                                          <p:attrName>style.visibility</p:attrName>
                                        </p:attrNameLst>
                                      </p:cBhvr>
                                      <p:to>
                                        <p:strVal val="visible"/>
                                      </p:to>
                                    </p:set>
                                    <p:anim calcmode="lin" valueType="num">
                                      <p:cBhvr additive="base">
                                        <p:cTn id="7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xEl>
                                              <p:pRg st="8" end="8"/>
                                            </p:txEl>
                                          </p:spTgt>
                                        </p:tgtEl>
                                        <p:attrNameLst>
                                          <p:attrName>style.visibility</p:attrName>
                                        </p:attrNameLst>
                                      </p:cBhvr>
                                      <p:to>
                                        <p:strVal val="visible"/>
                                      </p:to>
                                    </p:set>
                                    <p:anim calcmode="lin" valueType="num">
                                      <p:cBhvr additive="base">
                                        <p:cTn id="79"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build="p"/>
      <p:bldP spid="20" grpId="0" uiExpand="1" build="p"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C4199CB0-9DE6-4AAF-96AB-2A3D6EB4818F}"/>
              </a:ext>
            </a:extLst>
          </p:cNvPr>
          <p:cNvSpPr>
            <a:spLocks noGrp="1"/>
          </p:cNvSpPr>
          <p:nvPr>
            <p:ph type="title"/>
          </p:nvPr>
        </p:nvSpPr>
        <p:spPr>
          <a:gradFill>
            <a:gsLst>
              <a:gs pos="56000">
                <a:schemeClr val="accent1">
                  <a:lumMod val="0"/>
                  <a:lumOff val="100000"/>
                </a:schemeClr>
              </a:gs>
              <a:gs pos="0">
                <a:schemeClr val="accent1">
                  <a:lumMod val="0"/>
                  <a:lumOff val="100000"/>
                </a:schemeClr>
              </a:gs>
              <a:gs pos="100000">
                <a:schemeClr val="accent1">
                  <a:lumMod val="100000"/>
                </a:schemeClr>
              </a:gs>
            </a:gsLst>
            <a:path path="circle">
              <a:fillToRect l="100000" b="100000"/>
            </a:path>
          </a:gradFill>
        </p:spPr>
        <p:txBody>
          <a:bodyPr>
            <a:normAutofit/>
          </a:bodyPr>
          <a:lstStyle/>
          <a:p>
            <a:r>
              <a:rPr lang="es-CL" sz="4000" b="1" dirty="0">
                <a:solidFill>
                  <a:schemeClr val="accent5">
                    <a:lumMod val="75000"/>
                  </a:schemeClr>
                </a:solidFill>
              </a:rPr>
              <a:t>  </a:t>
            </a:r>
            <a:r>
              <a:rPr lang="es-CL" sz="4000" b="1" dirty="0">
                <a:solidFill>
                  <a:schemeClr val="accent5">
                    <a:lumMod val="50000"/>
                  </a:schemeClr>
                </a:solidFill>
              </a:rPr>
              <a:t>Accidente frecuente en sala de clases: Moretones</a:t>
            </a:r>
          </a:p>
        </p:txBody>
      </p:sp>
      <p:sp>
        <p:nvSpPr>
          <p:cNvPr id="8" name="Marcador de contenido 7">
            <a:extLst>
              <a:ext uri="{FF2B5EF4-FFF2-40B4-BE49-F238E27FC236}">
                <a16:creationId xmlns:a16="http://schemas.microsoft.com/office/drawing/2014/main" xmlns="" id="{D64DD38E-7812-418A-9414-2C9FF27F7C00}"/>
              </a:ext>
            </a:extLst>
          </p:cNvPr>
          <p:cNvSpPr>
            <a:spLocks noGrp="1"/>
          </p:cNvSpPr>
          <p:nvPr>
            <p:ph idx="1"/>
          </p:nvPr>
        </p:nvSpPr>
        <p:spPr>
          <a:xfrm>
            <a:off x="838200" y="1996106"/>
            <a:ext cx="4214247" cy="4351338"/>
          </a:xfrm>
          <a:ln w="28575">
            <a:solidFill>
              <a:srgbClr val="21A0A3"/>
            </a:solidFill>
          </a:ln>
        </p:spPr>
        <p:txBody>
          <a:bodyPr>
            <a:normAutofit lnSpcReduction="10000"/>
          </a:bodyPr>
          <a:lstStyle/>
          <a:p>
            <a:pPr marL="0" indent="0" algn="just">
              <a:buNone/>
            </a:pPr>
            <a:r>
              <a:rPr lang="es-CL" sz="1800" b="1" dirty="0">
                <a:solidFill>
                  <a:schemeClr val="accent5">
                    <a:lumMod val="50000"/>
                  </a:schemeClr>
                </a:solidFill>
              </a:rPr>
              <a:t>Las continuas caídas o golpes accidentales sin consecuencias que sufren los más pequeños jugando propician la aparición de moretones. Las piernas de los niños es el lugar donde con mayor frecuencia aparecen aunque también podemos encontrarlos en las rodillas, brazos y con menor frecuencia en la cabeza. Estos moretones no duelen y se curan por sí solos con el paso de una a dos semanas.</a:t>
            </a:r>
          </a:p>
          <a:p>
            <a:pPr algn="just"/>
            <a:r>
              <a:rPr lang="es-CL" sz="1800" b="1" dirty="0">
                <a:solidFill>
                  <a:srgbClr val="FF0000"/>
                </a:solidFill>
              </a:rPr>
              <a:t>Se aconseja aplicar hielo tres veces al día durante las primeras 48 horas sobre la zona en la que aparece el hematoma. En caso de que el moretón no cambie de color durante más de 14 días o continúe el dolor sería recomendable acudir a un hospital.</a:t>
            </a:r>
            <a:endParaRPr lang="es-CL" dirty="0">
              <a:solidFill>
                <a:srgbClr val="FF0000"/>
              </a:solidFill>
            </a:endParaRPr>
          </a:p>
        </p:txBody>
      </p:sp>
      <p:pic>
        <p:nvPicPr>
          <p:cNvPr id="9218" name="Picture 2" descr="3 razones para consultar a un médico por aparición de moretones ...">
            <a:extLst>
              <a:ext uri="{FF2B5EF4-FFF2-40B4-BE49-F238E27FC236}">
                <a16:creationId xmlns:a16="http://schemas.microsoft.com/office/drawing/2014/main" xmlns="" id="{ED5EA5C5-7DEF-4298-960B-EA403E146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85" y="2624958"/>
            <a:ext cx="4798478" cy="2519201"/>
          </a:xfrm>
          <a:prstGeom prst="rect">
            <a:avLst/>
          </a:prstGeom>
          <a:noFill/>
          <a:ln cmpd="tri">
            <a:solidFill>
              <a:srgbClr val="21A0A3"/>
            </a:solidFill>
          </a:ln>
          <a:extLst>
            <a:ext uri="{909E8E84-426E-40DD-AFC4-6F175D3DCCD1}">
              <a14:hiddenFill xmlns:a14="http://schemas.microsoft.com/office/drawing/2010/main">
                <a:solidFill>
                  <a:srgbClr val="FFFFFF"/>
                </a:solidFill>
              </a14:hiddenFill>
            </a:ext>
          </a:extLst>
        </p:spPr>
      </p:pic>
      <p:pic>
        <p:nvPicPr>
          <p:cNvPr id="9220" name="Picture 4" descr="cute nurse cartoon - Buscar con Google | Desenhos de enfermagem ...">
            <a:extLst>
              <a:ext uri="{FF2B5EF4-FFF2-40B4-BE49-F238E27FC236}">
                <a16:creationId xmlns:a16="http://schemas.microsoft.com/office/drawing/2014/main" xmlns="" id="{14765D4D-B40E-4631-8552-929B19B85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835" y="3429000"/>
            <a:ext cx="2063750" cy="343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3298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 calcmode="lin" valueType="num">
                                      <p:cBhvr additive="base">
                                        <p:cTn id="1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220"/>
                                        </p:tgtEl>
                                        <p:attrNameLst>
                                          <p:attrName>style.visibility</p:attrName>
                                        </p:attrNameLst>
                                      </p:cBhvr>
                                      <p:to>
                                        <p:strVal val="visible"/>
                                      </p:to>
                                    </p:set>
                                    <p:animEffect transition="in" filter="wipe(down)">
                                      <p:cBhvr>
                                        <p:cTn id="31" dur="500"/>
                                        <p:tgtEl>
                                          <p:spTgt spid="922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218"/>
                                        </p:tgtEl>
                                        <p:attrNameLst>
                                          <p:attrName>style.visibility</p:attrName>
                                        </p:attrNameLst>
                                      </p:cBhvr>
                                      <p:to>
                                        <p:strVal val="visible"/>
                                      </p:to>
                                    </p:set>
                                    <p:anim calcmode="lin" valueType="num">
                                      <p:cBhvr additive="base">
                                        <p:cTn id="36" dur="500" fill="hold"/>
                                        <p:tgtEl>
                                          <p:spTgt spid="9218"/>
                                        </p:tgtEl>
                                        <p:attrNameLst>
                                          <p:attrName>ppt_x</p:attrName>
                                        </p:attrNameLst>
                                      </p:cBhvr>
                                      <p:tavLst>
                                        <p:tav tm="0">
                                          <p:val>
                                            <p:strVal val="#ppt_x"/>
                                          </p:val>
                                        </p:tav>
                                        <p:tav tm="100000">
                                          <p:val>
                                            <p:strVal val="#ppt_x"/>
                                          </p:val>
                                        </p:tav>
                                      </p:tavLst>
                                    </p:anim>
                                    <p:anim calcmode="lin" valueType="num">
                                      <p:cBhvr additive="base">
                                        <p:cTn id="37"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AFDF0C7B-505B-4DD6-A78E-440A140A139A}"/>
              </a:ext>
            </a:extLst>
          </p:cNvPr>
          <p:cNvSpPr>
            <a:spLocks noGrp="1"/>
          </p:cNvSpPr>
          <p:nvPr>
            <p:ph type="title"/>
          </p:nvPr>
        </p:nvSpPr>
        <p:spPr>
          <a:gradFill>
            <a:gsLst>
              <a:gs pos="62000">
                <a:schemeClr val="accent1">
                  <a:lumMod val="0"/>
                  <a:lumOff val="100000"/>
                </a:schemeClr>
              </a:gs>
              <a:gs pos="33000">
                <a:schemeClr val="accent1">
                  <a:lumMod val="0"/>
                  <a:lumOff val="100000"/>
                </a:schemeClr>
              </a:gs>
              <a:gs pos="12000">
                <a:schemeClr val="accent1">
                  <a:lumMod val="100000"/>
                </a:schemeClr>
              </a:gs>
            </a:gsLst>
            <a:path path="circle">
              <a:fillToRect l="100000" b="100000"/>
            </a:path>
          </a:gradFill>
        </p:spPr>
        <p:txBody>
          <a:bodyPr/>
          <a:lstStyle/>
          <a:p>
            <a:pPr algn="ctr"/>
            <a:r>
              <a:rPr lang="es-CL" b="1" dirty="0">
                <a:solidFill>
                  <a:schemeClr val="accent1">
                    <a:lumMod val="75000"/>
                  </a:schemeClr>
                </a:solidFill>
              </a:rPr>
              <a:t>Accidente en recreo: Raspaduras </a:t>
            </a:r>
          </a:p>
        </p:txBody>
      </p:sp>
      <p:sp>
        <p:nvSpPr>
          <p:cNvPr id="8" name="Marcador de contenido 7">
            <a:extLst>
              <a:ext uri="{FF2B5EF4-FFF2-40B4-BE49-F238E27FC236}">
                <a16:creationId xmlns:a16="http://schemas.microsoft.com/office/drawing/2014/main" xmlns="" id="{1C431053-2198-42E8-9FEE-F4EEEFB87E3F}"/>
              </a:ext>
            </a:extLst>
          </p:cNvPr>
          <p:cNvSpPr>
            <a:spLocks noGrp="1"/>
          </p:cNvSpPr>
          <p:nvPr>
            <p:ph idx="1"/>
          </p:nvPr>
        </p:nvSpPr>
        <p:spPr>
          <a:xfrm>
            <a:off x="838200" y="1825625"/>
            <a:ext cx="10515600" cy="1603375"/>
          </a:xfrm>
          <a:ln w="28575">
            <a:solidFill>
              <a:srgbClr val="21A0A3"/>
            </a:solidFill>
          </a:ln>
        </p:spPr>
        <p:txBody>
          <a:bodyPr>
            <a:normAutofit/>
          </a:bodyPr>
          <a:lstStyle/>
          <a:p>
            <a:pPr marL="0" indent="0">
              <a:buNone/>
            </a:pPr>
            <a:r>
              <a:rPr lang="es-CL" sz="2000" b="1" dirty="0">
                <a:solidFill>
                  <a:schemeClr val="accent1">
                    <a:lumMod val="75000"/>
                  </a:schemeClr>
                </a:solidFill>
              </a:rPr>
              <a:t>¿Qué son los raspones?</a:t>
            </a:r>
          </a:p>
          <a:p>
            <a:pPr marL="0" indent="0">
              <a:buNone/>
            </a:pPr>
            <a:r>
              <a:rPr lang="es-CL" sz="2000" b="1" dirty="0">
                <a:solidFill>
                  <a:schemeClr val="accent1">
                    <a:lumMod val="75000"/>
                  </a:schemeClr>
                </a:solidFill>
              </a:rPr>
              <a:t>Las raspaduras (raspones) son heridas cutáneas que rozan o arrancan la piel. La mayoría de los raspones son superficiales y no penetran mucho en la piel, pero puede que algunos eliminen varias capas de piel. Suele haber poco sangrado por un raspón, pero quizás exude un líquido rosáceo.</a:t>
            </a:r>
          </a:p>
          <a:p>
            <a:endParaRPr lang="es-CL" dirty="0"/>
          </a:p>
        </p:txBody>
      </p:sp>
      <p:sp>
        <p:nvSpPr>
          <p:cNvPr id="10" name="Rectángulo 9">
            <a:extLst>
              <a:ext uri="{FF2B5EF4-FFF2-40B4-BE49-F238E27FC236}">
                <a16:creationId xmlns:a16="http://schemas.microsoft.com/office/drawing/2014/main" xmlns="" id="{058815B6-733B-467D-B205-07CDE2DA49CF}"/>
              </a:ext>
            </a:extLst>
          </p:cNvPr>
          <p:cNvSpPr/>
          <p:nvPr/>
        </p:nvSpPr>
        <p:spPr>
          <a:xfrm>
            <a:off x="838200" y="3472974"/>
            <a:ext cx="6096000" cy="3293209"/>
          </a:xfrm>
          <a:prstGeom prst="rect">
            <a:avLst/>
          </a:prstGeom>
          <a:ln>
            <a:solidFill>
              <a:srgbClr val="FF4343"/>
            </a:solidFill>
          </a:ln>
        </p:spPr>
        <p:txBody>
          <a:bodyPr>
            <a:spAutoFit/>
          </a:bodyPr>
          <a:lstStyle/>
          <a:p>
            <a:r>
              <a:rPr lang="es-CL" sz="1600" b="1" i="0" dirty="0">
                <a:solidFill>
                  <a:srgbClr val="FF0000"/>
                </a:solidFill>
                <a:effectLst/>
                <a:latin typeface="Arial" panose="020B0604020202020204" pitchFamily="34" charset="0"/>
                <a:cs typeface="Arial" panose="020B0604020202020204" pitchFamily="34" charset="0"/>
              </a:rPr>
              <a:t>Primeros auxilios para prevenir la infección de heridas leves:</a:t>
            </a:r>
          </a:p>
          <a:p>
            <a:pPr>
              <a:buFont typeface="Arial" panose="020B0604020202020204" pitchFamily="34" charset="0"/>
              <a:buChar char="•"/>
            </a:pPr>
            <a:r>
              <a:rPr lang="es-CL" sz="1600" b="1" i="0" dirty="0">
                <a:solidFill>
                  <a:schemeClr val="accent1">
                    <a:lumMod val="75000"/>
                  </a:schemeClr>
                </a:solidFill>
                <a:effectLst/>
                <a:latin typeface="Arial" panose="020B0604020202020204" pitchFamily="34" charset="0"/>
                <a:cs typeface="Arial" panose="020B0604020202020204" pitchFamily="34" charset="0"/>
              </a:rPr>
              <a:t>Lávate las manos antes y después  de tocar la herida y usa un jabón  o alcohol en gel.</a:t>
            </a:r>
          </a:p>
          <a:p>
            <a:pPr>
              <a:buFont typeface="Arial" panose="020B0604020202020204" pitchFamily="34" charset="0"/>
              <a:buChar char="•"/>
            </a:pPr>
            <a:r>
              <a:rPr lang="es-CL" sz="1600" b="1" i="0" dirty="0">
                <a:solidFill>
                  <a:schemeClr val="accent1">
                    <a:lumMod val="75000"/>
                  </a:schemeClr>
                </a:solidFill>
                <a:effectLst/>
                <a:latin typeface="Arial" panose="020B0604020202020204" pitchFamily="34" charset="0"/>
                <a:cs typeface="Arial" panose="020B0604020202020204" pitchFamily="34" charset="0"/>
              </a:rPr>
              <a:t>Limpia la herida con agua limpia, un limpiador antiséptico, o líquido antiséptico diluido correctamente.</a:t>
            </a:r>
          </a:p>
          <a:p>
            <a:pPr>
              <a:buFont typeface="Arial" panose="020B0604020202020204" pitchFamily="34" charset="0"/>
              <a:buChar char="•"/>
            </a:pPr>
            <a:r>
              <a:rPr lang="es-CL" sz="1600" b="1" i="0" dirty="0">
                <a:solidFill>
                  <a:schemeClr val="accent1">
                    <a:lumMod val="75000"/>
                  </a:schemeClr>
                </a:solidFill>
                <a:effectLst/>
                <a:latin typeface="Arial" panose="020B0604020202020204" pitchFamily="34" charset="0"/>
                <a:cs typeface="Arial" panose="020B0604020202020204" pitchFamily="34" charset="0"/>
              </a:rPr>
              <a:t>Seca suavemente la piel que rodea la herida.</a:t>
            </a:r>
          </a:p>
          <a:p>
            <a:pPr>
              <a:buFont typeface="Arial" panose="020B0604020202020204" pitchFamily="34" charset="0"/>
              <a:buChar char="•"/>
            </a:pPr>
            <a:r>
              <a:rPr lang="es-CL" sz="1600" b="1" i="0" dirty="0">
                <a:solidFill>
                  <a:schemeClr val="accent1">
                    <a:lumMod val="75000"/>
                  </a:schemeClr>
                </a:solidFill>
                <a:effectLst/>
                <a:latin typeface="Arial" panose="020B0604020202020204" pitchFamily="34" charset="0"/>
                <a:cs typeface="Arial" panose="020B0604020202020204" pitchFamily="34" charset="0"/>
              </a:rPr>
              <a:t>Aplica una crema antiséptica para eliminar gérmenes y bacterias.</a:t>
            </a:r>
          </a:p>
          <a:p>
            <a:pPr>
              <a:buFont typeface="Arial" panose="020B0604020202020204" pitchFamily="34" charset="0"/>
              <a:buChar char="•"/>
            </a:pPr>
            <a:r>
              <a:rPr lang="es-CL" sz="1600" b="1" i="0" dirty="0">
                <a:solidFill>
                  <a:schemeClr val="accent1">
                    <a:lumMod val="75000"/>
                  </a:schemeClr>
                </a:solidFill>
                <a:effectLst/>
                <a:latin typeface="Arial" panose="020B0604020202020204" pitchFamily="34" charset="0"/>
                <a:cs typeface="Arial" panose="020B0604020202020204" pitchFamily="34" charset="0"/>
              </a:rPr>
              <a:t>Protege la herida cubriéndola y cambiando el vendaje con frecuencia.</a:t>
            </a:r>
          </a:p>
          <a:p>
            <a:pPr>
              <a:buFont typeface="Arial" panose="020B0604020202020204" pitchFamily="34" charset="0"/>
              <a:buChar char="•"/>
            </a:pPr>
            <a:r>
              <a:rPr lang="es-CL" sz="1600" b="1" i="0" dirty="0">
                <a:solidFill>
                  <a:schemeClr val="accent1">
                    <a:lumMod val="75000"/>
                  </a:schemeClr>
                </a:solidFill>
                <a:effectLst/>
                <a:latin typeface="Arial" panose="020B0604020202020204" pitchFamily="34" charset="0"/>
                <a:cs typeface="Arial" panose="020B0604020202020204" pitchFamily="34" charset="0"/>
              </a:rPr>
              <a:t>Recuerda la buena </a:t>
            </a:r>
            <a:r>
              <a:rPr lang="es-CL" sz="1600" b="1" dirty="0">
                <a:solidFill>
                  <a:schemeClr val="accent1">
                    <a:lumMod val="75000"/>
                  </a:schemeClr>
                </a:solidFill>
                <a:latin typeface="Arial" panose="020B0604020202020204" pitchFamily="34" charset="0"/>
                <a:cs typeface="Arial" panose="020B0604020202020204" pitchFamily="34" charset="0"/>
              </a:rPr>
              <a:t>higiene</a:t>
            </a:r>
            <a:r>
              <a:rPr lang="es-CL" sz="1600" b="1" i="0" dirty="0">
                <a:solidFill>
                  <a:schemeClr val="accent1">
                    <a:lumMod val="75000"/>
                  </a:schemeClr>
                </a:solidFill>
                <a:effectLst/>
                <a:latin typeface="Arial" panose="020B0604020202020204" pitchFamily="34" charset="0"/>
                <a:cs typeface="Arial" panose="020B0604020202020204" pitchFamily="34" charset="0"/>
              </a:rPr>
              <a:t> de las manos, y lave sus manos luego de hacerlo.</a:t>
            </a:r>
          </a:p>
        </p:txBody>
      </p:sp>
      <p:pic>
        <p:nvPicPr>
          <p:cNvPr id="10242" name="Picture 2" descr="RASPONES Instagram posts - Gramho.com">
            <a:extLst>
              <a:ext uri="{FF2B5EF4-FFF2-40B4-BE49-F238E27FC236}">
                <a16:creationId xmlns:a16="http://schemas.microsoft.com/office/drawing/2014/main" xmlns="" id="{3C9DE9FB-4D7C-4F9C-A465-7C1201AB1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561" y="3472974"/>
            <a:ext cx="3293209" cy="32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227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 calcmode="lin" valueType="num">
                                      <p:cBhvr additive="base">
                                        <p:cTn id="1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242"/>
                                        </p:tgtEl>
                                        <p:attrNameLst>
                                          <p:attrName>style.visibility</p:attrName>
                                        </p:attrNameLst>
                                      </p:cBhvr>
                                      <p:to>
                                        <p:strVal val="visible"/>
                                      </p:to>
                                    </p:set>
                                    <p:animEffect transition="in" filter="wipe(down)">
                                      <p:cBhvr>
                                        <p:cTn id="3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P spid="1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846</Words>
  <Application>Microsoft Office PowerPoint</Application>
  <PresentationFormat>Panorámica</PresentationFormat>
  <Paragraphs>106</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Baskerville Old Face</vt:lpstr>
      <vt:lpstr>Calibri</vt:lpstr>
      <vt:lpstr>Calibri Light</vt:lpstr>
      <vt:lpstr>Courier New</vt:lpstr>
      <vt:lpstr>Wingdings</vt:lpstr>
      <vt:lpstr>Tema de Office</vt:lpstr>
      <vt:lpstr>  Ilustre Municipalidad de La Cisterna </vt:lpstr>
      <vt:lpstr>Presentación de PowerPoint</vt:lpstr>
      <vt:lpstr>Comunidad Escolar</vt:lpstr>
      <vt:lpstr>Cinco principales accidentes escolares:</vt:lpstr>
      <vt:lpstr>Sangrado de Nariz</vt:lpstr>
      <vt:lpstr>Esguince </vt:lpstr>
      <vt:lpstr>Traumatismo de cabeza </vt:lpstr>
      <vt:lpstr>  Accidente frecuente en sala de clases: Moretones</vt:lpstr>
      <vt:lpstr>Accidente en recreo: Raspaduras </vt:lpstr>
      <vt:lpstr>Atención en sala de enfermería en caso de accidentes:</vt:lpstr>
      <vt:lpstr>Para evitar accidentes que perjudiquen la convivencia de los alumnos es importante dar a conocer algunos protocolos para su seguridad</vt:lpstr>
      <vt:lpstr>Drogadicción en la comunidad escolar</vt:lpstr>
      <vt:lpstr>Presentación de PowerPoint</vt:lpstr>
      <vt:lpstr>   Prevención del consumo de drogas en escolares</vt:lpstr>
      <vt:lpstr> Las señales más frecuentes de que los menores pueden estar en contacto con las drogas son: </vt:lpstr>
      <vt:lpstr> Medidas de Prevención contra las Adicciones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Ilustre Municipalidad de la Cisterna</dc:title>
  <dc:creator>XRM</dc:creator>
  <cp:lastModifiedBy>Rafael Rojas</cp:lastModifiedBy>
  <cp:revision>34</cp:revision>
  <dcterms:created xsi:type="dcterms:W3CDTF">2020-05-12T00:01:06Z</dcterms:created>
  <dcterms:modified xsi:type="dcterms:W3CDTF">2020-05-19T17:18:53Z</dcterms:modified>
</cp:coreProperties>
</file>