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A9DDA1-BBA1-4BD2-B7BA-590DA216C03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D1641005-7525-4FAA-B077-E5518C4D8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C53F2EC8-FFBD-4348-A749-323B1D6F3A4F}"/>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4E8B013C-15D7-44BB-BBB3-DE0D5C6C613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C11BDBB-9934-4A67-AD2D-0F4AA07DA5DB}"/>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125083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01752A-6F29-4A60-98FD-B29C7190352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CDD30C8E-64B5-41C7-B5C0-646D77567A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78FE0D79-85C3-4B9B-B940-B206388D06AB}"/>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008B68A7-6CEF-46F2-84F8-0CFF885A0F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B25E8C3-75AB-48E1-9ECB-027EADE73835}"/>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44663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BDAA489-3274-423F-94BC-E24554A328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EE25585B-6AC0-4CE5-88D1-9D9AFEA59F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6169CEE2-3FD9-4BA9-9501-12611DCAAF5D}"/>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605EB7AE-D22F-4EC8-BC31-9CE7DCFBCC5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138B9BEA-CDEF-40B5-9190-BB965EC5C193}"/>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7737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9F8F54-7DB0-49C8-9BAA-0B58F11C458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8FF77C58-CACE-4D04-A63E-DB030470D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679B51EB-4268-4F0F-99F7-58984B1335B2}"/>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FD772212-8906-4F05-965F-66AF222AD8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835B8B71-5B99-4456-AFF9-A0A5BBCEFD74}"/>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86781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180F12-BDAB-4631-A386-FAA9D86BC9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A2327549-0383-47A9-B46E-DDAF0374B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D944207-0D8F-4632-BB0A-02F9BF2D0B6F}"/>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B3EAC1AB-CABC-4300-A622-DBC6C7CB445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AE6C05D-5640-4AC2-B63F-2A4D0B41277D}"/>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64104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4BA56B-D451-4246-A52E-03712DA6EB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93C0D65-AE2D-4A31-B2D2-9B8A8C9289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E656C524-C019-4BBB-ADFE-1D1878C218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6F2C72E6-5064-4C83-8CA5-1C56E63B5616}"/>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6" name="Marcador de pie de página 5">
            <a:extLst>
              <a:ext uri="{FF2B5EF4-FFF2-40B4-BE49-F238E27FC236}">
                <a16:creationId xmlns:a16="http://schemas.microsoft.com/office/drawing/2014/main" xmlns="" id="{57A38072-9410-45CB-B993-E3987C794D2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8C64165C-CF5C-410D-A0ED-8885F6BAD861}"/>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01405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3D7235-FCE0-4F0D-B108-E6BABF5BFA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D4A64D03-C6FE-4D70-B550-D7DC02681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A521E15-11A3-4E73-87C1-FE14E0C8F0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C2F7B409-9B24-411B-8CE9-765F17F6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1A427F6-A8C9-47B3-AAA1-D10985BB358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5FEC4500-3769-435D-82E4-0678C52BB22B}"/>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8" name="Marcador de pie de página 7">
            <a:extLst>
              <a:ext uri="{FF2B5EF4-FFF2-40B4-BE49-F238E27FC236}">
                <a16:creationId xmlns:a16="http://schemas.microsoft.com/office/drawing/2014/main" xmlns="" id="{95DC85C4-B975-4D15-B593-CBF5A35262A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1FA15D2B-7598-4940-A077-81235B8CFE08}"/>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163793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576A45-765D-4EFC-920F-23209ECE72E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4CDDA342-9E29-4F98-8875-948657902FA6}"/>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4" name="Marcador de pie de página 3">
            <a:extLst>
              <a:ext uri="{FF2B5EF4-FFF2-40B4-BE49-F238E27FC236}">
                <a16:creationId xmlns:a16="http://schemas.microsoft.com/office/drawing/2014/main" xmlns="" id="{AA5081A9-6C41-47EF-91C9-EB80794247C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42598FB0-4CFC-4E87-B5E0-A3F7EB42E001}"/>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167542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EE0C90D-E542-46A7-ACF9-57EDDEED4ED4}"/>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3" name="Marcador de pie de página 2">
            <a:extLst>
              <a:ext uri="{FF2B5EF4-FFF2-40B4-BE49-F238E27FC236}">
                <a16:creationId xmlns:a16="http://schemas.microsoft.com/office/drawing/2014/main" xmlns="" id="{C4D186EA-946C-4768-809F-78A7A92F291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206C36B3-7F5B-49ED-95F0-120734636250}"/>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4037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4B0BCE-1F81-4F92-B180-9FEB2B94BF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DB37D50C-7692-4DBE-86CF-05F226B26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A291759F-6E32-45B0-AE5E-9C2D54681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A7C2444-43FD-4DAB-BBE6-514FC780BC09}"/>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6" name="Marcador de pie de página 5">
            <a:extLst>
              <a:ext uri="{FF2B5EF4-FFF2-40B4-BE49-F238E27FC236}">
                <a16:creationId xmlns:a16="http://schemas.microsoft.com/office/drawing/2014/main" xmlns="" id="{5E3624D0-BD25-4A49-A206-0A70CDA4A66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7B77D826-BA89-451C-8BB5-8C33EB4448D5}"/>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377196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91DA62-C57B-43E6-8906-30E762023A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A4944DDA-F5D4-45BC-BC40-0A49680E6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BE13A305-5236-48FB-A3E0-199CABAE6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BCE1FF7-2DDE-48C3-9C50-D80A2C5292CC}"/>
              </a:ext>
            </a:extLst>
          </p:cNvPr>
          <p:cNvSpPr>
            <a:spLocks noGrp="1"/>
          </p:cNvSpPr>
          <p:nvPr>
            <p:ph type="dt" sz="half" idx="10"/>
          </p:nvPr>
        </p:nvSpPr>
        <p:spPr/>
        <p:txBody>
          <a:bodyPr/>
          <a:lstStyle/>
          <a:p>
            <a:fld id="{EA57F976-C546-4D06-BC7D-A826F0D2F3E5}" type="datetimeFigureOut">
              <a:rPr lang="es-CL" smtClean="0"/>
              <a:t>16-06-2020</a:t>
            </a:fld>
            <a:endParaRPr lang="es-CL"/>
          </a:p>
        </p:txBody>
      </p:sp>
      <p:sp>
        <p:nvSpPr>
          <p:cNvPr id="6" name="Marcador de pie de página 5">
            <a:extLst>
              <a:ext uri="{FF2B5EF4-FFF2-40B4-BE49-F238E27FC236}">
                <a16:creationId xmlns:a16="http://schemas.microsoft.com/office/drawing/2014/main" xmlns="" id="{A02E13B4-8EC1-4426-BA44-809065001C9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5F76AF6A-CD0F-4C58-A2FF-596BB929A1F0}"/>
              </a:ext>
            </a:extLst>
          </p:cNvPr>
          <p:cNvSpPr>
            <a:spLocks noGrp="1"/>
          </p:cNvSpPr>
          <p:nvPr>
            <p:ph type="sldNum" sz="quarter" idx="12"/>
          </p:nvPr>
        </p:nvSpPr>
        <p:spPr/>
        <p:txBody>
          <a:bodyPr/>
          <a:lstStyle/>
          <a:p>
            <a:fld id="{DFC8BBE1-8AA5-4776-8015-07B9563B48C5}" type="slidenum">
              <a:rPr lang="es-CL" smtClean="0"/>
              <a:t>‹Nº›</a:t>
            </a:fld>
            <a:endParaRPr lang="es-CL"/>
          </a:p>
        </p:txBody>
      </p:sp>
    </p:spTree>
    <p:extLst>
      <p:ext uri="{BB962C8B-B14F-4D97-AF65-F5344CB8AC3E}">
        <p14:creationId xmlns:p14="http://schemas.microsoft.com/office/powerpoint/2010/main" val="49820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F8D3507-2215-495D-9608-C4AF68563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6185A6C8-7FDB-4947-9F69-E14E093E4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3C80ABE5-E29A-4299-9A09-59B16F6B3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7F976-C546-4D06-BC7D-A826F0D2F3E5}" type="datetimeFigureOut">
              <a:rPr lang="es-CL" smtClean="0"/>
              <a:t>16-06-2020</a:t>
            </a:fld>
            <a:endParaRPr lang="es-CL"/>
          </a:p>
        </p:txBody>
      </p:sp>
      <p:sp>
        <p:nvSpPr>
          <p:cNvPr id="5" name="Marcador de pie de página 4">
            <a:extLst>
              <a:ext uri="{FF2B5EF4-FFF2-40B4-BE49-F238E27FC236}">
                <a16:creationId xmlns:a16="http://schemas.microsoft.com/office/drawing/2014/main" xmlns="" id="{2B5379C1-371F-4445-978B-61CC8FD94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F1528663-89C9-4272-960A-24CE5ED83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8BBE1-8AA5-4776-8015-07B9563B48C5}" type="slidenum">
              <a:rPr lang="es-CL" smtClean="0"/>
              <a:t>‹Nº›</a:t>
            </a:fld>
            <a:endParaRPr lang="es-CL"/>
          </a:p>
        </p:txBody>
      </p:sp>
    </p:spTree>
    <p:extLst>
      <p:ext uri="{BB962C8B-B14F-4D97-AF65-F5344CB8AC3E}">
        <p14:creationId xmlns:p14="http://schemas.microsoft.com/office/powerpoint/2010/main" val="200190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90062E-035A-4507-9DA8-977F1BAA641B}"/>
              </a:ext>
            </a:extLst>
          </p:cNvPr>
          <p:cNvSpPr>
            <a:spLocks noGrp="1"/>
          </p:cNvSpPr>
          <p:nvPr>
            <p:ph type="ctrTitle"/>
          </p:nvPr>
        </p:nvSpPr>
        <p:spPr>
          <a:xfrm>
            <a:off x="921026" y="2530475"/>
            <a:ext cx="10349948" cy="1071563"/>
          </a:xfrm>
        </p:spPr>
        <p:txBody>
          <a:bodyPr>
            <a:normAutofit/>
          </a:bodyPr>
          <a:lstStyle/>
          <a:p>
            <a:r>
              <a:rPr lang="es-CL" sz="4800" dirty="0">
                <a:latin typeface="Baskerville Old Face" panose="02020602080505020303" pitchFamily="18" charset="0"/>
              </a:rPr>
              <a:t>Ilustre Municipalidad de La Cisterna</a:t>
            </a:r>
            <a:endParaRPr lang="es-CL" sz="4800" dirty="0"/>
          </a:p>
        </p:txBody>
      </p:sp>
      <p:sp>
        <p:nvSpPr>
          <p:cNvPr id="3" name="Subtítulo 2">
            <a:extLst>
              <a:ext uri="{FF2B5EF4-FFF2-40B4-BE49-F238E27FC236}">
                <a16:creationId xmlns:a16="http://schemas.microsoft.com/office/drawing/2014/main" xmlns="" id="{F237BF07-AEE2-4938-BCF3-CCB112D78229}"/>
              </a:ext>
            </a:extLst>
          </p:cNvPr>
          <p:cNvSpPr>
            <a:spLocks noGrp="1"/>
          </p:cNvSpPr>
          <p:nvPr>
            <p:ph type="subTitle" idx="1"/>
          </p:nvPr>
        </p:nvSpPr>
        <p:spPr/>
        <p:txBody>
          <a:bodyPr/>
          <a:lstStyle/>
          <a:p>
            <a:r>
              <a:rPr lang="es-CL" sz="3200" dirty="0">
                <a:solidFill>
                  <a:schemeClr val="accent1">
                    <a:lumMod val="50000"/>
                  </a:schemeClr>
                </a:solidFill>
                <a:latin typeface="Baskerville Old Face" panose="02020602080505020303" pitchFamily="18" charset="0"/>
              </a:rPr>
              <a:t>Departamento</a:t>
            </a:r>
            <a:r>
              <a:rPr lang="es-CL" sz="3200" dirty="0">
                <a:latin typeface="Baskerville Old Face" panose="02020602080505020303" pitchFamily="18" charset="0"/>
              </a:rPr>
              <a:t> </a:t>
            </a:r>
            <a:r>
              <a:rPr lang="es-CL" sz="3200" dirty="0">
                <a:solidFill>
                  <a:schemeClr val="accent1">
                    <a:lumMod val="50000"/>
                  </a:schemeClr>
                </a:solidFill>
                <a:latin typeface="Baskerville Old Face" panose="02020602080505020303" pitchFamily="18" charset="0"/>
              </a:rPr>
              <a:t>de Educación Municipal</a:t>
            </a:r>
          </a:p>
          <a:p>
            <a:r>
              <a:rPr lang="es-CL" dirty="0">
                <a:solidFill>
                  <a:schemeClr val="accent1">
                    <a:lumMod val="50000"/>
                  </a:schemeClr>
                </a:solidFill>
                <a:latin typeface="Baskerville Old Face" panose="02020602080505020303" pitchFamily="18" charset="0"/>
              </a:rPr>
              <a:t>Liceo Politécnico Ciencia y Tecnología </a:t>
            </a:r>
          </a:p>
          <a:p>
            <a:endParaRPr lang="es-CL" dirty="0"/>
          </a:p>
        </p:txBody>
      </p:sp>
      <p:pic>
        <p:nvPicPr>
          <p:cNvPr id="4" name="Picture 2" descr="Liceo Ciencia y Tecnología Generación 2007 - Posts | Facebook">
            <a:extLst>
              <a:ext uri="{FF2B5EF4-FFF2-40B4-BE49-F238E27FC236}">
                <a16:creationId xmlns:a16="http://schemas.microsoft.com/office/drawing/2014/main" xmlns="" id="{EF027C30-F79C-408C-9D36-AD910F619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869" y="0"/>
            <a:ext cx="1686131" cy="210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537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D22D0-2A3D-4748-90F2-91459FE557F5}"/>
              </a:ext>
            </a:extLst>
          </p:cNvPr>
          <p:cNvSpPr>
            <a:spLocks noGrp="1"/>
          </p:cNvSpPr>
          <p:nvPr>
            <p:ph type="title"/>
          </p:nvPr>
        </p:nvSpPr>
        <p:spPr>
          <a:xfrm>
            <a:off x="442320" y="341482"/>
            <a:ext cx="10515600" cy="1325563"/>
          </a:xfrm>
          <a:ln w="38100">
            <a:solidFill>
              <a:schemeClr val="accent5">
                <a:lumMod val="60000"/>
                <a:lumOff val="40000"/>
              </a:schemeClr>
            </a:solidFill>
          </a:ln>
        </p:spPr>
        <p:txBody>
          <a:bodyPr>
            <a:normAutofit/>
          </a:bodyPr>
          <a:lstStyle/>
          <a:p>
            <a:r>
              <a:rPr lang="es-CL" sz="3200" b="1" dirty="0">
                <a:latin typeface="Arial" panose="020B0604020202020204" pitchFamily="34" charset="0"/>
                <a:cs typeface="Arial" panose="020B0604020202020204" pitchFamily="34" charset="0"/>
              </a:rPr>
              <a:t>   </a:t>
            </a:r>
            <a:r>
              <a:rPr lang="es-CL" sz="3200" b="1" dirty="0">
                <a:solidFill>
                  <a:srgbClr val="002060"/>
                </a:solidFill>
                <a:latin typeface="Arial" panose="020B0604020202020204" pitchFamily="34" charset="0"/>
                <a:cs typeface="Arial" panose="020B0604020202020204" pitchFamily="34" charset="0"/>
              </a:rPr>
              <a:t>Principal medida para prevenir contagio Coviv-19 </a:t>
            </a:r>
          </a:p>
        </p:txBody>
      </p:sp>
      <p:sp>
        <p:nvSpPr>
          <p:cNvPr id="4" name="Marcador de contenido 3">
            <a:extLst>
              <a:ext uri="{FF2B5EF4-FFF2-40B4-BE49-F238E27FC236}">
                <a16:creationId xmlns:a16="http://schemas.microsoft.com/office/drawing/2014/main" xmlns="" id="{93D4DA36-73C9-4871-A8CA-5CE86974D289}"/>
              </a:ext>
            </a:extLst>
          </p:cNvPr>
          <p:cNvSpPr>
            <a:spLocks noGrp="1"/>
          </p:cNvSpPr>
          <p:nvPr>
            <p:ph sz="half" idx="1"/>
          </p:nvPr>
        </p:nvSpPr>
        <p:spPr>
          <a:xfrm>
            <a:off x="442320" y="1908321"/>
            <a:ext cx="5370638" cy="748763"/>
          </a:xfrm>
          <a:ln w="38100">
            <a:solidFill>
              <a:schemeClr val="accent1">
                <a:lumMod val="60000"/>
                <a:lumOff val="40000"/>
              </a:schemeClr>
            </a:solidFill>
          </a:ln>
        </p:spPr>
        <p:txBody>
          <a:bodyPr>
            <a:normAutofit fontScale="92500" lnSpcReduction="10000"/>
          </a:bodyPr>
          <a:lstStyle/>
          <a:p>
            <a:pPr marL="0" indent="0">
              <a:buNone/>
            </a:pPr>
            <a:r>
              <a:rPr lang="es-CL" sz="5400" b="1" dirty="0">
                <a:solidFill>
                  <a:schemeClr val="accent1">
                    <a:lumMod val="75000"/>
                  </a:schemeClr>
                </a:solidFill>
              </a:rPr>
              <a:t>    </a:t>
            </a:r>
            <a:r>
              <a:rPr lang="es-CL" sz="4800" b="1" dirty="0">
                <a:solidFill>
                  <a:schemeClr val="accent1">
                    <a:lumMod val="75000"/>
                  </a:schemeClr>
                </a:solidFill>
              </a:rPr>
              <a:t>Lavado de manos </a:t>
            </a:r>
          </a:p>
        </p:txBody>
      </p:sp>
      <p:pic>
        <p:nvPicPr>
          <p:cNvPr id="1036" name="Picture 12" descr="◑black &amp; white is better◑ (con imágenes) | Arte de anime ...">
            <a:extLst>
              <a:ext uri="{FF2B5EF4-FFF2-40B4-BE49-F238E27FC236}">
                <a16:creationId xmlns:a16="http://schemas.microsoft.com/office/drawing/2014/main" xmlns="" id="{B777EA39-F2A7-4381-B59E-B28A5CE5A963}"/>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6543" y="2282702"/>
            <a:ext cx="5196028" cy="389702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60103180-6058-4ABE-A8F2-74494E6EBEDA}"/>
              </a:ext>
            </a:extLst>
          </p:cNvPr>
          <p:cNvSpPr txBox="1"/>
          <p:nvPr/>
        </p:nvSpPr>
        <p:spPr>
          <a:xfrm>
            <a:off x="442320" y="2824772"/>
            <a:ext cx="5370637" cy="2800767"/>
          </a:xfrm>
          <a:prstGeom prst="rect">
            <a:avLst/>
          </a:prstGeom>
          <a:noFill/>
          <a:ln w="38100">
            <a:solidFill>
              <a:schemeClr val="accent1">
                <a:lumMod val="60000"/>
                <a:lumOff val="40000"/>
              </a:schemeClr>
            </a:solidFill>
          </a:ln>
        </p:spPr>
        <p:txBody>
          <a:bodyPr wrap="square" rtlCol="0">
            <a:spAutoFit/>
          </a:bodyPr>
          <a:lstStyle/>
          <a:p>
            <a:r>
              <a:rPr lang="es-CL" sz="1600" dirty="0">
                <a:solidFill>
                  <a:schemeClr val="accent1">
                    <a:lumMod val="50000"/>
                  </a:schemeClr>
                </a:solidFill>
                <a:latin typeface="Arial" panose="020B0604020202020204" pitchFamily="34" charset="0"/>
                <a:cs typeface="Arial" panose="020B0604020202020204" pitchFamily="34" charset="0"/>
              </a:rPr>
              <a:t>Las personas solemos tocarnos con frecuencia la cara, la boca, los ojos, o la nariz, por lo que si las manos no están perfectamente limpias se convierten en un vehículo transmisor de gérmenes. Lavarse las manos correctamente es una de las principales formas de prevenir muchos problemas de salud, desde un simple catarro, a enfermedades más graves (cerca de 200) como la gripe, el COVID-19, la hepatitis, la giardiasis, el cólera, la neumonía, e incluso infecciones virales o intoxicaciones alimentarias como la salmonelosis.</a:t>
            </a:r>
          </a:p>
        </p:txBody>
      </p:sp>
      <p:pic>
        <p:nvPicPr>
          <p:cNvPr id="1042" name="Picture 18" descr="Thaís Silva (thasilva) - Minus.com Mar burbujas (con imágenes ...">
            <a:extLst>
              <a:ext uri="{FF2B5EF4-FFF2-40B4-BE49-F238E27FC236}">
                <a16:creationId xmlns:a16="http://schemas.microsoft.com/office/drawing/2014/main" xmlns="" id="{D707D686-DB7A-4FAA-8E85-E773927E98A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0428956" y="88496"/>
            <a:ext cx="1763044" cy="3340504"/>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6">
            <a:extLst>
              <a:ext uri="{FF2B5EF4-FFF2-40B4-BE49-F238E27FC236}">
                <a16:creationId xmlns:a16="http://schemas.microsoft.com/office/drawing/2014/main" xmlns="" id="{657C3002-DBEF-4076-9A36-8D58CF830953}"/>
              </a:ext>
            </a:extLst>
          </p:cNvPr>
          <p:cNvSpPr/>
          <p:nvPr/>
        </p:nvSpPr>
        <p:spPr>
          <a:xfrm>
            <a:off x="858129" y="5992837"/>
            <a:ext cx="4600136" cy="52368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5906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36"/>
                                        </p:tgtEl>
                                        <p:attrNameLst>
                                          <p:attrName>style.visibility</p:attrName>
                                        </p:attrNameLst>
                                      </p:cBhvr>
                                      <p:to>
                                        <p:strVal val="visible"/>
                                      </p:to>
                                    </p:set>
                                    <p:anim calcmode="lin" valueType="num">
                                      <p:cBhvr additive="base">
                                        <p:cTn id="30" dur="500" fill="hold"/>
                                        <p:tgtEl>
                                          <p:spTgt spid="1036"/>
                                        </p:tgtEl>
                                        <p:attrNameLst>
                                          <p:attrName>ppt_x</p:attrName>
                                        </p:attrNameLst>
                                      </p:cBhvr>
                                      <p:tavLst>
                                        <p:tav tm="0">
                                          <p:val>
                                            <p:strVal val="#ppt_x"/>
                                          </p:val>
                                        </p:tav>
                                        <p:tav tm="100000">
                                          <p:val>
                                            <p:strVal val="#ppt_x"/>
                                          </p:val>
                                        </p:tav>
                                      </p:tavLst>
                                    </p:anim>
                                    <p:anim calcmode="lin" valueType="num">
                                      <p:cBhvr additive="base">
                                        <p:cTn id="31"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fade">
                                      <p:cBhvr>
                                        <p:cTn id="42" dur="1000"/>
                                        <p:tgtEl>
                                          <p:spTgt spid="1042"/>
                                        </p:tgtEl>
                                      </p:cBhvr>
                                    </p:animEffect>
                                    <p:anim calcmode="lin" valueType="num">
                                      <p:cBhvr>
                                        <p:cTn id="43" dur="1000" fill="hold"/>
                                        <p:tgtEl>
                                          <p:spTgt spid="1042"/>
                                        </p:tgtEl>
                                        <p:attrNameLst>
                                          <p:attrName>ppt_x</p:attrName>
                                        </p:attrNameLst>
                                      </p:cBhvr>
                                      <p:tavLst>
                                        <p:tav tm="0">
                                          <p:val>
                                            <p:strVal val="#ppt_x"/>
                                          </p:val>
                                        </p:tav>
                                        <p:tav tm="100000">
                                          <p:val>
                                            <p:strVal val="#ppt_x"/>
                                          </p:val>
                                        </p:tav>
                                      </p:tavLst>
                                    </p:anim>
                                    <p:anim calcmode="lin" valueType="num">
                                      <p:cBhvr>
                                        <p:cTn id="44"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E9F5FE-B2F9-4B8D-9DBB-3EF76D6C311C}"/>
              </a:ext>
            </a:extLst>
          </p:cNvPr>
          <p:cNvSpPr>
            <a:spLocks noGrp="1"/>
          </p:cNvSpPr>
          <p:nvPr>
            <p:ph type="title"/>
          </p:nvPr>
        </p:nvSpPr>
        <p:spPr>
          <a:xfrm>
            <a:off x="838200" y="365126"/>
            <a:ext cx="10515600" cy="957238"/>
          </a:xfrm>
          <a:ln w="38100">
            <a:solidFill>
              <a:schemeClr val="accent1">
                <a:lumMod val="60000"/>
                <a:lumOff val="40000"/>
              </a:schemeClr>
            </a:solidFill>
          </a:ln>
        </p:spPr>
        <p:txBody>
          <a:bodyPr>
            <a:normAutofit fontScale="90000"/>
          </a:bodyPr>
          <a:lstStyle/>
          <a:p>
            <a:r>
              <a:rPr lang="es-CL" dirty="0">
                <a:solidFill>
                  <a:schemeClr val="accent1">
                    <a:lumMod val="75000"/>
                  </a:schemeClr>
                </a:solidFill>
                <a:latin typeface="Arial" panose="020B0604020202020204" pitchFamily="34" charset="0"/>
                <a:cs typeface="Arial" panose="020B0604020202020204" pitchFamily="34" charset="0"/>
              </a:rPr>
              <a:t>  </a:t>
            </a:r>
            <a:r>
              <a:rPr lang="es-CL" b="1" dirty="0">
                <a:solidFill>
                  <a:schemeClr val="accent1">
                    <a:lumMod val="75000"/>
                  </a:schemeClr>
                </a:solidFill>
                <a:latin typeface="Arial" panose="020B0604020202020204" pitchFamily="34" charset="0"/>
                <a:cs typeface="Arial" panose="020B0604020202020204" pitchFamily="34" charset="0"/>
              </a:rPr>
              <a:t>¿Cuál es la forma correcta de hacerlo?</a:t>
            </a:r>
          </a:p>
        </p:txBody>
      </p:sp>
      <p:sp>
        <p:nvSpPr>
          <p:cNvPr id="3" name="Marcador de contenido 2">
            <a:extLst>
              <a:ext uri="{FF2B5EF4-FFF2-40B4-BE49-F238E27FC236}">
                <a16:creationId xmlns:a16="http://schemas.microsoft.com/office/drawing/2014/main" xmlns="" id="{D3F5A3C0-E728-478A-9418-23D65FD43707}"/>
              </a:ext>
            </a:extLst>
          </p:cNvPr>
          <p:cNvSpPr>
            <a:spLocks noGrp="1"/>
          </p:cNvSpPr>
          <p:nvPr>
            <p:ph sz="half" idx="1"/>
          </p:nvPr>
        </p:nvSpPr>
        <p:spPr>
          <a:xfrm>
            <a:off x="838198" y="1505243"/>
            <a:ext cx="5181601" cy="3516923"/>
          </a:xfrm>
          <a:ln w="38100">
            <a:solidFill>
              <a:schemeClr val="accent5">
                <a:lumMod val="60000"/>
                <a:lumOff val="40000"/>
              </a:schemeClr>
            </a:solidFill>
          </a:ln>
        </p:spPr>
        <p:txBody>
          <a:bodyPr>
            <a:normAutofit fontScale="32500" lnSpcReduction="20000"/>
          </a:bodyPr>
          <a:lstStyle/>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Mojarse las manos con agua tibia –entre 20 y 37ºC– para eliminar los microorganismos superficiales.</a:t>
            </a:r>
          </a:p>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Añadir jabón a las palmas de las manos y frotar con energía.</a:t>
            </a:r>
          </a:p>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Friccionar también el dorso, las muñecas y los espacios interdigitales. Esta operación se debe realizar durante un tiempo mínimo de entre 15 y 20 segundos.</a:t>
            </a:r>
          </a:p>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Cepillarse uñas y dedos con un cepillo previamente enjabonado para eliminar restos de suciedad que pudieran quedar bajo las uñas, durante unos 15 segundos.</a:t>
            </a:r>
          </a:p>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Meter las manos bajo el chorro de agua del grifo, y asegurarse de eliminar completamente el jabón. Si las manos estaban muy sucias, se debe repetir el proceso hasta comprobar que el agua del aclarado está limpia.</a:t>
            </a:r>
          </a:p>
          <a:p>
            <a:pPr>
              <a:buFont typeface="Wingdings" panose="05000000000000000000" pitchFamily="2" charset="2"/>
              <a:buChar char="ü"/>
            </a:pPr>
            <a:r>
              <a:rPr lang="es-CL" sz="4300" dirty="0">
                <a:solidFill>
                  <a:schemeClr val="accent1">
                    <a:lumMod val="50000"/>
                  </a:schemeClr>
                </a:solidFill>
                <a:latin typeface="Arial" panose="020B0604020202020204" pitchFamily="34" charset="0"/>
                <a:cs typeface="Arial" panose="020B0604020202020204" pitchFamily="34" charset="0"/>
              </a:rPr>
              <a:t>Por último, hay que secar bien las manos empleando toallas de papel desechables, para evitar así que se puedan volver a contaminar. Por el mismo motivo, es recomendable usar una de esas toallas para cerrar el grifo o abrir la puerta.</a:t>
            </a:r>
          </a:p>
          <a:p>
            <a:endParaRPr lang="es-CL" dirty="0"/>
          </a:p>
        </p:txBody>
      </p:sp>
      <p:pic>
        <p:nvPicPr>
          <p:cNvPr id="6" name="Marcador de contenido 5">
            <a:extLst>
              <a:ext uri="{FF2B5EF4-FFF2-40B4-BE49-F238E27FC236}">
                <a16:creationId xmlns:a16="http://schemas.microsoft.com/office/drawing/2014/main" xmlns="" id="{1DA93197-569C-4B89-AFB8-556B6E69CCAC}"/>
              </a:ext>
            </a:extLst>
          </p:cNvPr>
          <p:cNvPicPr>
            <a:picLocks noGrp="1" noChangeAspect="1"/>
          </p:cNvPicPr>
          <p:nvPr>
            <p:ph sz="half" idx="2"/>
          </p:nvPr>
        </p:nvPicPr>
        <p:blipFill rotWithShape="1">
          <a:blip r:embed="rId2"/>
          <a:srcRect b="7655"/>
          <a:stretch/>
        </p:blipFill>
        <p:spPr>
          <a:xfrm>
            <a:off x="6172203" y="1408375"/>
            <a:ext cx="5181597" cy="3516923"/>
          </a:xfrm>
          <a:prstGeom prst="rect">
            <a:avLst/>
          </a:prstGeom>
        </p:spPr>
      </p:pic>
      <p:sp>
        <p:nvSpPr>
          <p:cNvPr id="5" name="CuadroTexto 4">
            <a:extLst>
              <a:ext uri="{FF2B5EF4-FFF2-40B4-BE49-F238E27FC236}">
                <a16:creationId xmlns:a16="http://schemas.microsoft.com/office/drawing/2014/main" xmlns="" id="{7D732B91-325B-4DF0-9D20-169579795A1E}"/>
              </a:ext>
            </a:extLst>
          </p:cNvPr>
          <p:cNvSpPr txBox="1"/>
          <p:nvPr/>
        </p:nvSpPr>
        <p:spPr>
          <a:xfrm>
            <a:off x="953083" y="5233179"/>
            <a:ext cx="4951830" cy="1384995"/>
          </a:xfrm>
          <a:prstGeom prst="rect">
            <a:avLst/>
          </a:prstGeom>
          <a:noFill/>
          <a:ln w="38100">
            <a:solidFill>
              <a:srgbClr val="FF0000"/>
            </a:solidFill>
          </a:ln>
        </p:spPr>
        <p:txBody>
          <a:bodyPr wrap="square" rtlCol="0">
            <a:spAutoFit/>
          </a:bodyPr>
          <a:lstStyle/>
          <a:p>
            <a:r>
              <a:rPr lang="es-CL" sz="1400" b="1" dirty="0">
                <a:solidFill>
                  <a:srgbClr val="FF0000"/>
                </a:solidFill>
                <a:latin typeface="Arial" panose="020B0604020202020204" pitchFamily="34" charset="0"/>
                <a:cs typeface="Arial" panose="020B0604020202020204" pitchFamily="34" charset="0"/>
              </a:rPr>
              <a:t>Si no dispones de jabón o agua, existen productos desinfectantes para manos, que se comercializan en forma de líquido o toallitas, y que puedes llevar en un bolso o mochila siempre que vayas a algún lugar donde no estés seguro de poder utilizar un baño público.</a:t>
            </a:r>
          </a:p>
          <a:p>
            <a:endParaRPr lang="es-CL" sz="1400" dirty="0"/>
          </a:p>
        </p:txBody>
      </p:sp>
      <p:pic>
        <p:nvPicPr>
          <p:cNvPr id="2058" name="Picture 10" descr="mirar arriba | Idiomas Europeos">
            <a:extLst>
              <a:ext uri="{FF2B5EF4-FFF2-40B4-BE49-F238E27FC236}">
                <a16:creationId xmlns:a16="http://schemas.microsoft.com/office/drawing/2014/main" xmlns="" id="{8C924000-F3C5-4259-AE1A-EE21752007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77049" y="4943333"/>
            <a:ext cx="1461868" cy="191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579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58"/>
                                        </p:tgtEl>
                                        <p:attrNameLst>
                                          <p:attrName>style.visibility</p:attrName>
                                        </p:attrNameLst>
                                      </p:cBhvr>
                                      <p:to>
                                        <p:strVal val="visible"/>
                                      </p:to>
                                    </p:set>
                                    <p:anim calcmode="lin" valueType="num">
                                      <p:cBhvr additive="base">
                                        <p:cTn id="68" dur="500" fill="hold"/>
                                        <p:tgtEl>
                                          <p:spTgt spid="2058"/>
                                        </p:tgtEl>
                                        <p:attrNameLst>
                                          <p:attrName>ppt_x</p:attrName>
                                        </p:attrNameLst>
                                      </p:cBhvr>
                                      <p:tavLst>
                                        <p:tav tm="0">
                                          <p:val>
                                            <p:strVal val="#ppt_x"/>
                                          </p:val>
                                        </p:tav>
                                        <p:tav tm="100000">
                                          <p:val>
                                            <p:strVal val="#ppt_x"/>
                                          </p:val>
                                        </p:tav>
                                      </p:tavLst>
                                    </p:anim>
                                    <p:anim calcmode="lin" valueType="num">
                                      <p:cBhvr additive="base">
                                        <p:cTn id="69"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5C99AC-95EA-4F1C-86AE-156EA85005BF}"/>
              </a:ext>
            </a:extLst>
          </p:cNvPr>
          <p:cNvSpPr>
            <a:spLocks noGrp="1"/>
          </p:cNvSpPr>
          <p:nvPr>
            <p:ph type="title"/>
          </p:nvPr>
        </p:nvSpPr>
        <p:spPr>
          <a:ln w="38100">
            <a:solidFill>
              <a:schemeClr val="accent1">
                <a:lumMod val="60000"/>
                <a:lumOff val="40000"/>
              </a:schemeClr>
            </a:solidFill>
          </a:ln>
        </p:spPr>
        <p:txBody>
          <a:bodyPr/>
          <a:lstStyle/>
          <a:p>
            <a:r>
              <a:rPr lang="es-CL" b="1" dirty="0">
                <a:latin typeface="Arial" panose="020B0604020202020204" pitchFamily="34" charset="0"/>
                <a:cs typeface="Arial" panose="020B0604020202020204" pitchFamily="34" charset="0"/>
              </a:rPr>
              <a:t> </a:t>
            </a:r>
            <a:r>
              <a:rPr lang="es-CL" b="1" dirty="0">
                <a:solidFill>
                  <a:schemeClr val="accent1">
                    <a:lumMod val="75000"/>
                  </a:schemeClr>
                </a:solidFill>
                <a:latin typeface="Arial" panose="020B0604020202020204" pitchFamily="34" charset="0"/>
                <a:cs typeface="Arial" panose="020B0604020202020204" pitchFamily="34" charset="0"/>
              </a:rPr>
              <a:t>¿Cuándo hay que lavarse las manos?</a:t>
            </a:r>
          </a:p>
        </p:txBody>
      </p:sp>
      <p:pic>
        <p:nvPicPr>
          <p:cNvPr id="5" name="Marcador de contenido 4">
            <a:extLst>
              <a:ext uri="{FF2B5EF4-FFF2-40B4-BE49-F238E27FC236}">
                <a16:creationId xmlns:a16="http://schemas.microsoft.com/office/drawing/2014/main" xmlns="" id="{B297C780-9292-4E2D-8160-238585E6FAEE}"/>
              </a:ext>
            </a:extLst>
          </p:cNvPr>
          <p:cNvPicPr>
            <a:picLocks noGrp="1" noChangeAspect="1"/>
          </p:cNvPicPr>
          <p:nvPr>
            <p:ph sz="half" idx="1"/>
          </p:nvPr>
        </p:nvPicPr>
        <p:blipFill rotWithShape="1">
          <a:blip r:embed="rId2"/>
          <a:srcRect t="2088" b="6786"/>
          <a:stretch/>
        </p:blipFill>
        <p:spPr>
          <a:xfrm>
            <a:off x="838200" y="1726070"/>
            <a:ext cx="5257800" cy="4766805"/>
          </a:xfrm>
          <a:prstGeom prst="rect">
            <a:avLst/>
          </a:prstGeom>
        </p:spPr>
      </p:pic>
      <p:pic>
        <p:nvPicPr>
          <p:cNvPr id="3074" name="Picture 2" descr="Centro Virtual de Formación - INA-PIDTE: Todos los cursos">
            <a:extLst>
              <a:ext uri="{FF2B5EF4-FFF2-40B4-BE49-F238E27FC236}">
                <a16:creationId xmlns:a16="http://schemas.microsoft.com/office/drawing/2014/main" xmlns="" id="{7842125C-C34C-4581-9DDA-DFA2F1653F6C}"/>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58597" y="1829008"/>
            <a:ext cx="4995203" cy="466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72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624B70-3BA0-4ED9-8868-F883F561AC5C}"/>
              </a:ext>
            </a:extLst>
          </p:cNvPr>
          <p:cNvSpPr>
            <a:spLocks noGrp="1"/>
          </p:cNvSpPr>
          <p:nvPr>
            <p:ph type="title"/>
          </p:nvPr>
        </p:nvSpPr>
        <p:spPr>
          <a:ln w="38100">
            <a:solidFill>
              <a:schemeClr val="accent1">
                <a:lumMod val="60000"/>
                <a:lumOff val="40000"/>
              </a:schemeClr>
            </a:solidFill>
          </a:ln>
        </p:spPr>
        <p:txBody>
          <a:bodyPr>
            <a:normAutofit/>
          </a:bodyPr>
          <a:lstStyle/>
          <a:p>
            <a:r>
              <a:rPr lang="es-CL" sz="3600" b="1" dirty="0">
                <a:latin typeface="Arial" panose="020B0604020202020204" pitchFamily="34" charset="0"/>
                <a:cs typeface="Arial" panose="020B0604020202020204" pitchFamily="34" charset="0"/>
              </a:rPr>
              <a:t> </a:t>
            </a:r>
            <a:r>
              <a:rPr lang="es-CL" sz="3600" b="1" dirty="0">
                <a:solidFill>
                  <a:schemeClr val="accent1">
                    <a:lumMod val="75000"/>
                  </a:schemeClr>
                </a:solidFill>
                <a:latin typeface="Arial" panose="020B0604020202020204" pitchFamily="34" charset="0"/>
                <a:cs typeface="Arial" panose="020B0604020202020204" pitchFamily="34" charset="0"/>
              </a:rPr>
              <a:t>¿Cómo desinfectar las manos según la OMS?</a:t>
            </a:r>
          </a:p>
        </p:txBody>
      </p:sp>
      <p:sp>
        <p:nvSpPr>
          <p:cNvPr id="3" name="Marcador de contenido 2">
            <a:extLst>
              <a:ext uri="{FF2B5EF4-FFF2-40B4-BE49-F238E27FC236}">
                <a16:creationId xmlns:a16="http://schemas.microsoft.com/office/drawing/2014/main" xmlns="" id="{CB002AAC-9740-4909-9F92-DB4B7AEAF661}"/>
              </a:ext>
            </a:extLst>
          </p:cNvPr>
          <p:cNvSpPr>
            <a:spLocks noGrp="1"/>
          </p:cNvSpPr>
          <p:nvPr>
            <p:ph sz="half" idx="1"/>
          </p:nvPr>
        </p:nvSpPr>
        <p:spPr>
          <a:ln w="38100">
            <a:solidFill>
              <a:schemeClr val="accent1">
                <a:lumMod val="60000"/>
                <a:lumOff val="40000"/>
              </a:schemeClr>
            </a:solidFill>
          </a:ln>
        </p:spPr>
        <p:txBody>
          <a:bodyPr/>
          <a:lstStyle/>
          <a:p>
            <a:pPr marL="0" indent="0">
              <a:buNone/>
            </a:pPr>
            <a:r>
              <a:rPr lang="es-CL" dirty="0">
                <a:solidFill>
                  <a:schemeClr val="accent1">
                    <a:lumMod val="75000"/>
                  </a:schemeClr>
                </a:solidFill>
              </a:rPr>
              <a:t>Limpie sus </a:t>
            </a:r>
            <a:r>
              <a:rPr lang="es-CL" b="1" dirty="0">
                <a:solidFill>
                  <a:schemeClr val="accent1">
                    <a:lumMod val="75000"/>
                  </a:schemeClr>
                </a:solidFill>
              </a:rPr>
              <a:t>manos</a:t>
            </a:r>
            <a:r>
              <a:rPr lang="es-CL" dirty="0">
                <a:solidFill>
                  <a:schemeClr val="accent1">
                    <a:lumMod val="75000"/>
                  </a:schemeClr>
                </a:solidFill>
              </a:rPr>
              <a:t> frotándolas con un </a:t>
            </a:r>
            <a:r>
              <a:rPr lang="es-CL" b="1" dirty="0">
                <a:solidFill>
                  <a:schemeClr val="accent1">
                    <a:lumMod val="75000"/>
                  </a:schemeClr>
                </a:solidFill>
              </a:rPr>
              <a:t>desinfectante</a:t>
            </a:r>
            <a:r>
              <a:rPr lang="es-CL" dirty="0">
                <a:solidFill>
                  <a:schemeClr val="accent1">
                    <a:lumMod val="75000"/>
                  </a:schemeClr>
                </a:solidFill>
              </a:rPr>
              <a:t> a base de alcohol, como medio habitual preferente para </a:t>
            </a:r>
            <a:r>
              <a:rPr lang="es-CL" b="1" dirty="0">
                <a:solidFill>
                  <a:schemeClr val="accent1">
                    <a:lumMod val="75000"/>
                  </a:schemeClr>
                </a:solidFill>
              </a:rPr>
              <a:t>desinfectar las manos</a:t>
            </a:r>
            <a:r>
              <a:rPr lang="es-CL" dirty="0">
                <a:solidFill>
                  <a:schemeClr val="accent1">
                    <a:lumMod val="75000"/>
                  </a:schemeClr>
                </a:solidFill>
              </a:rPr>
              <a:t> cuando éstas no estén visiblemente sucias y en caso de no estar en un recinto para acudir al lavado. De todas maneras es más rápido, más eficaz y mejor tolerado por las </a:t>
            </a:r>
            <a:r>
              <a:rPr lang="es-CL" b="1" dirty="0">
                <a:solidFill>
                  <a:schemeClr val="accent1">
                    <a:lumMod val="75000"/>
                  </a:schemeClr>
                </a:solidFill>
              </a:rPr>
              <a:t>manos</a:t>
            </a:r>
            <a:r>
              <a:rPr lang="es-CL" dirty="0">
                <a:solidFill>
                  <a:schemeClr val="accent1">
                    <a:lumMod val="75000"/>
                  </a:schemeClr>
                </a:solidFill>
              </a:rPr>
              <a:t> que lavarlas con agua y jabón.</a:t>
            </a:r>
          </a:p>
        </p:txBody>
      </p:sp>
      <p:pic>
        <p:nvPicPr>
          <p:cNvPr id="4098" name="Picture 2" descr="ALCOHOL GEL P/MANOS ALCOPROTET PORTA X 250G">
            <a:extLst>
              <a:ext uri="{FF2B5EF4-FFF2-40B4-BE49-F238E27FC236}">
                <a16:creationId xmlns:a16="http://schemas.microsoft.com/office/drawing/2014/main" xmlns="" id="{BC2845F6-2F2B-4054-B1CF-92FB0F66290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362" t="36848" r="19456" b="35518"/>
          <a:stretch/>
        </p:blipFill>
        <p:spPr bwMode="auto">
          <a:xfrm>
            <a:off x="6172202" y="1825625"/>
            <a:ext cx="5181598" cy="29151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rando arriba – Pngs.Creativos">
            <a:extLst>
              <a:ext uri="{FF2B5EF4-FFF2-40B4-BE49-F238E27FC236}">
                <a16:creationId xmlns:a16="http://schemas.microsoft.com/office/drawing/2014/main" xmlns="" id="{E95203E5-54F7-4BB7-A2D6-CF102AE363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861" y="4678543"/>
            <a:ext cx="1235026" cy="217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48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anim calcmode="lin" valueType="num">
                                      <p:cBhvr>
                                        <p:cTn id="32" dur="1000" fill="hold"/>
                                        <p:tgtEl>
                                          <p:spTgt spid="4100"/>
                                        </p:tgtEl>
                                        <p:attrNameLst>
                                          <p:attrName>ppt_x</p:attrName>
                                        </p:attrNameLst>
                                      </p:cBhvr>
                                      <p:tavLst>
                                        <p:tav tm="0">
                                          <p:val>
                                            <p:strVal val="#ppt_x"/>
                                          </p:val>
                                        </p:tav>
                                        <p:tav tm="100000">
                                          <p:val>
                                            <p:strVal val="#ppt_x"/>
                                          </p:val>
                                        </p:tav>
                                      </p:tavLst>
                                    </p:anim>
                                    <p:anim calcmode="lin" valueType="num">
                                      <p:cBhvr>
                                        <p:cTn id="3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24E25E-2F9E-47B6-B5CB-A48E5F091C8A}"/>
              </a:ext>
            </a:extLst>
          </p:cNvPr>
          <p:cNvSpPr>
            <a:spLocks noGrp="1"/>
          </p:cNvSpPr>
          <p:nvPr>
            <p:ph type="title"/>
          </p:nvPr>
        </p:nvSpPr>
        <p:spPr>
          <a:ln w="38100">
            <a:solidFill>
              <a:schemeClr val="accent1">
                <a:lumMod val="60000"/>
                <a:lumOff val="40000"/>
              </a:schemeClr>
            </a:solidFill>
          </a:ln>
        </p:spPr>
        <p:txBody>
          <a:bodyPr>
            <a:normAutofit/>
          </a:bodyPr>
          <a:lstStyle/>
          <a:p>
            <a:r>
              <a:rPr lang="es-CL" sz="3600" b="1" dirty="0">
                <a:solidFill>
                  <a:schemeClr val="accent1">
                    <a:lumMod val="50000"/>
                  </a:schemeClr>
                </a:solidFill>
                <a:latin typeface="Arial" panose="020B0604020202020204" pitchFamily="34" charset="0"/>
                <a:cs typeface="Arial" panose="020B0604020202020204" pitchFamily="34" charset="0"/>
              </a:rPr>
              <a:t>¿Cuál es la importancia de lavarse las manos?</a:t>
            </a:r>
          </a:p>
        </p:txBody>
      </p:sp>
      <p:sp>
        <p:nvSpPr>
          <p:cNvPr id="3" name="Marcador de contenido 2">
            <a:extLst>
              <a:ext uri="{FF2B5EF4-FFF2-40B4-BE49-F238E27FC236}">
                <a16:creationId xmlns:a16="http://schemas.microsoft.com/office/drawing/2014/main" xmlns="" id="{43116A56-0658-4FFF-8C3D-DEDE963E408F}"/>
              </a:ext>
            </a:extLst>
          </p:cNvPr>
          <p:cNvSpPr>
            <a:spLocks noGrp="1"/>
          </p:cNvSpPr>
          <p:nvPr>
            <p:ph sz="half" idx="1"/>
          </p:nvPr>
        </p:nvSpPr>
        <p:spPr>
          <a:ln w="38100">
            <a:solidFill>
              <a:schemeClr val="accent1">
                <a:lumMod val="60000"/>
                <a:lumOff val="40000"/>
              </a:schemeClr>
            </a:solidFill>
          </a:ln>
        </p:spPr>
        <p:txBody>
          <a:bodyPr>
            <a:normAutofit fontScale="92500" lnSpcReduction="20000"/>
          </a:bodyPr>
          <a:lstStyle/>
          <a:p>
            <a:pPr marL="0" indent="0">
              <a:buNone/>
            </a:pPr>
            <a:r>
              <a:rPr lang="es-CL" dirty="0">
                <a:solidFill>
                  <a:schemeClr val="accent1">
                    <a:lumMod val="50000"/>
                  </a:schemeClr>
                </a:solidFill>
                <a:latin typeface="Arial" panose="020B0604020202020204" pitchFamily="34" charset="0"/>
                <a:cs typeface="Arial" panose="020B0604020202020204" pitchFamily="34" charset="0"/>
              </a:rPr>
              <a:t>Miles de personas mueren diariamente en todo el mundo a causa de infecciones contraídas mientras reciben atención sanitaria. </a:t>
            </a:r>
          </a:p>
          <a:p>
            <a:pPr marL="0" indent="0">
              <a:buNone/>
            </a:pPr>
            <a:r>
              <a:rPr lang="es-CL" dirty="0">
                <a:solidFill>
                  <a:schemeClr val="accent1">
                    <a:lumMod val="50000"/>
                  </a:schemeClr>
                </a:solidFill>
                <a:latin typeface="Arial" panose="020B0604020202020204" pitchFamily="34" charset="0"/>
                <a:cs typeface="Arial" panose="020B0604020202020204" pitchFamily="34" charset="0"/>
              </a:rPr>
              <a:t>Las manos son la principal vía de transmisión de gérmenes durante la atención sanitaria. </a:t>
            </a:r>
          </a:p>
          <a:p>
            <a:pPr marL="0" indent="0">
              <a:buNone/>
            </a:pPr>
            <a:r>
              <a:rPr lang="es-CL" dirty="0">
                <a:solidFill>
                  <a:srgbClr val="FF0000"/>
                </a:solidFill>
                <a:latin typeface="Arial" panose="020B0604020202020204" pitchFamily="34" charset="0"/>
                <a:cs typeface="Arial" panose="020B0604020202020204" pitchFamily="34" charset="0"/>
              </a:rPr>
              <a:t>La higiene de las manos es la medida más importante para evitar la transmisión de gérmenes perjudiciales y evitar las infecciones asociadas a la atención sanitaria.</a:t>
            </a:r>
          </a:p>
        </p:txBody>
      </p:sp>
      <p:pic>
        <p:nvPicPr>
          <p:cNvPr id="5122" name="Picture 2">
            <a:extLst>
              <a:ext uri="{FF2B5EF4-FFF2-40B4-BE49-F238E27FC236}">
                <a16:creationId xmlns:a16="http://schemas.microsoft.com/office/drawing/2014/main" xmlns="" id="{F164A602-0724-4F5C-8B24-44B0EBF8264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79 mejores imágenes de DIBUJITOS | Autocuidado niños, Reglas de ...">
            <a:extLst>
              <a:ext uri="{FF2B5EF4-FFF2-40B4-BE49-F238E27FC236}">
                <a16:creationId xmlns:a16="http://schemas.microsoft.com/office/drawing/2014/main" xmlns="" id="{F0EA6CA2-B73A-4B19-8A61-1475F3910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85" y="4816328"/>
            <a:ext cx="1786463" cy="204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06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additive="base">
                                        <p:cTn id="37" dur="500" fill="hold"/>
                                        <p:tgtEl>
                                          <p:spTgt spid="5122"/>
                                        </p:tgtEl>
                                        <p:attrNameLst>
                                          <p:attrName>ppt_x</p:attrName>
                                        </p:attrNameLst>
                                      </p:cBhvr>
                                      <p:tavLst>
                                        <p:tav tm="0">
                                          <p:val>
                                            <p:strVal val="#ppt_x"/>
                                          </p:val>
                                        </p:tav>
                                        <p:tav tm="100000">
                                          <p:val>
                                            <p:strVal val="#ppt_x"/>
                                          </p:val>
                                        </p:tav>
                                      </p:tavLst>
                                    </p:anim>
                                    <p:anim calcmode="lin" valueType="num">
                                      <p:cBhvr additive="base">
                                        <p:cTn id="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fade">
                                      <p:cBhvr>
                                        <p:cTn id="43" dur="1000"/>
                                        <p:tgtEl>
                                          <p:spTgt spid="5124"/>
                                        </p:tgtEl>
                                      </p:cBhvr>
                                    </p:animEffect>
                                    <p:anim calcmode="lin" valueType="num">
                                      <p:cBhvr>
                                        <p:cTn id="44" dur="1000" fill="hold"/>
                                        <p:tgtEl>
                                          <p:spTgt spid="5124"/>
                                        </p:tgtEl>
                                        <p:attrNameLst>
                                          <p:attrName>ppt_x</p:attrName>
                                        </p:attrNameLst>
                                      </p:cBhvr>
                                      <p:tavLst>
                                        <p:tav tm="0">
                                          <p:val>
                                            <p:strVal val="#ppt_x"/>
                                          </p:val>
                                        </p:tav>
                                        <p:tav tm="100000">
                                          <p:val>
                                            <p:strVal val="#ppt_x"/>
                                          </p:val>
                                        </p:tav>
                                      </p:tavLst>
                                    </p:anim>
                                    <p:anim calcmode="lin" valueType="num">
                                      <p:cBhvr>
                                        <p:cTn id="45"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E52FEB-28E1-4990-8110-68CD784540D5}"/>
              </a:ext>
            </a:extLst>
          </p:cNvPr>
          <p:cNvSpPr>
            <a:spLocks noGrp="1"/>
          </p:cNvSpPr>
          <p:nvPr>
            <p:ph type="title"/>
          </p:nvPr>
        </p:nvSpPr>
        <p:spPr>
          <a:ln w="38100">
            <a:solidFill>
              <a:schemeClr val="accent1">
                <a:lumMod val="60000"/>
                <a:lumOff val="40000"/>
              </a:schemeClr>
            </a:solidFill>
          </a:ln>
        </p:spPr>
        <p:txBody>
          <a:bodyPr/>
          <a:lstStyle/>
          <a:p>
            <a:r>
              <a:rPr lang="es-CL" dirty="0">
                <a:solidFill>
                  <a:schemeClr val="accent1">
                    <a:lumMod val="75000"/>
                  </a:schemeClr>
                </a:solidFill>
                <a:latin typeface="Arial" panose="020B0604020202020204" pitchFamily="34" charset="0"/>
                <a:cs typeface="Arial" panose="020B0604020202020204" pitchFamily="34" charset="0"/>
              </a:rPr>
              <a:t>                      </a:t>
            </a:r>
            <a:r>
              <a:rPr lang="es-CL" dirty="0">
                <a:solidFill>
                  <a:srgbClr val="FF0000"/>
                </a:solidFill>
                <a:latin typeface="Arial" panose="020B0604020202020204" pitchFamily="34" charset="0"/>
                <a:cs typeface="Arial" panose="020B0604020202020204" pitchFamily="34" charset="0"/>
              </a:rPr>
              <a:t>RECUERDE:</a:t>
            </a:r>
          </a:p>
        </p:txBody>
      </p:sp>
      <p:pic>
        <p:nvPicPr>
          <p:cNvPr id="5" name="Imagen 4">
            <a:extLst>
              <a:ext uri="{FF2B5EF4-FFF2-40B4-BE49-F238E27FC236}">
                <a16:creationId xmlns:a16="http://schemas.microsoft.com/office/drawing/2014/main" xmlns="" id="{0F92DBE3-73C9-41CC-82A4-1ECB1628F646}"/>
              </a:ext>
            </a:extLst>
          </p:cNvPr>
          <p:cNvPicPr>
            <a:picLocks noChangeAspect="1"/>
          </p:cNvPicPr>
          <p:nvPr/>
        </p:nvPicPr>
        <p:blipFill>
          <a:blip r:embed="rId2"/>
          <a:stretch>
            <a:fillRect/>
          </a:stretch>
        </p:blipFill>
        <p:spPr>
          <a:xfrm>
            <a:off x="838200" y="1824827"/>
            <a:ext cx="10515600" cy="4555506"/>
          </a:xfrm>
          <a:prstGeom prst="rect">
            <a:avLst/>
          </a:prstGeom>
        </p:spPr>
      </p:pic>
      <p:pic>
        <p:nvPicPr>
          <p:cNvPr id="6146" name="Picture 2" descr="Resultado de imagen para enfermera animada | Enfermeras animadas ...">
            <a:extLst>
              <a:ext uri="{FF2B5EF4-FFF2-40B4-BE49-F238E27FC236}">
                <a16:creationId xmlns:a16="http://schemas.microsoft.com/office/drawing/2014/main" xmlns="" id="{816FEC10-8F00-49DB-8BFE-FE6BDBB78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6" y="3397348"/>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25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1000"/>
                                        <p:tgtEl>
                                          <p:spTgt spid="6146"/>
                                        </p:tgtEl>
                                      </p:cBhvr>
                                    </p:animEffect>
                                    <p:anim calcmode="lin" valueType="num">
                                      <p:cBhvr>
                                        <p:cTn id="20" dur="1000" fill="hold"/>
                                        <p:tgtEl>
                                          <p:spTgt spid="6146"/>
                                        </p:tgtEl>
                                        <p:attrNameLst>
                                          <p:attrName>ppt_x</p:attrName>
                                        </p:attrNameLst>
                                      </p:cBhvr>
                                      <p:tavLst>
                                        <p:tav tm="0">
                                          <p:val>
                                            <p:strVal val="#ppt_x"/>
                                          </p:val>
                                        </p:tav>
                                        <p:tav tm="100000">
                                          <p:val>
                                            <p:strVal val="#ppt_x"/>
                                          </p:val>
                                        </p:tav>
                                      </p:tavLst>
                                    </p:anim>
                                    <p:anim calcmode="lin" valueType="num">
                                      <p:cBhvr>
                                        <p:cTn id="2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3C420B-0725-4C7A-80D4-1D3B38AAC108}"/>
              </a:ext>
            </a:extLst>
          </p:cNvPr>
          <p:cNvSpPr>
            <a:spLocks noGrp="1"/>
          </p:cNvSpPr>
          <p:nvPr>
            <p:ph type="title"/>
          </p:nvPr>
        </p:nvSpPr>
        <p:spPr>
          <a:xfrm>
            <a:off x="0" y="2954217"/>
            <a:ext cx="12192000" cy="1382150"/>
          </a:xfrm>
          <a:solidFill>
            <a:schemeClr val="bg1">
              <a:alpha val="52000"/>
            </a:schemeClr>
          </a:solidFill>
        </p:spPr>
        <p:txBody>
          <a:bodyPr>
            <a:normAutofit/>
          </a:bodyPr>
          <a:lstStyle/>
          <a:p>
            <a:pPr algn="ctr"/>
            <a:r>
              <a:rPr lang="es-CL" dirty="0">
                <a:solidFill>
                  <a:srgbClr val="C00000"/>
                </a:solidFill>
              </a:rPr>
              <a:t>Verónica González</a:t>
            </a:r>
            <a:br>
              <a:rPr lang="es-CL" dirty="0">
                <a:solidFill>
                  <a:srgbClr val="C00000"/>
                </a:solidFill>
              </a:rPr>
            </a:br>
            <a:r>
              <a:rPr lang="es-CL" sz="2800" b="1" dirty="0">
                <a:solidFill>
                  <a:srgbClr val="C00000"/>
                </a:solidFill>
              </a:rPr>
              <a:t>Encargada Enfermería</a:t>
            </a:r>
            <a:endParaRPr lang="es-CL" b="1" dirty="0"/>
          </a:p>
        </p:txBody>
      </p:sp>
    </p:spTree>
    <p:extLst>
      <p:ext uri="{BB962C8B-B14F-4D97-AF65-F5344CB8AC3E}">
        <p14:creationId xmlns:p14="http://schemas.microsoft.com/office/powerpoint/2010/main" val="34157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388</Words>
  <Application>Microsoft Office PowerPoint</Application>
  <PresentationFormat>Panorámica</PresentationFormat>
  <Paragraphs>23</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Baskerville Old Face</vt:lpstr>
      <vt:lpstr>Calibri</vt:lpstr>
      <vt:lpstr>Calibri Light</vt:lpstr>
      <vt:lpstr>Wingdings</vt:lpstr>
      <vt:lpstr>Tema de Office</vt:lpstr>
      <vt:lpstr>Ilustre Municipalidad de La Cisterna</vt:lpstr>
      <vt:lpstr>   Principal medida para prevenir contagio Coviv-19 </vt:lpstr>
      <vt:lpstr>  ¿Cuál es la forma correcta de hacerlo?</vt:lpstr>
      <vt:lpstr> ¿Cuándo hay que lavarse las manos?</vt:lpstr>
      <vt:lpstr> ¿Cómo desinfectar las manos según la OMS?</vt:lpstr>
      <vt:lpstr>¿Cuál es la importancia de lavarse las manos?</vt:lpstr>
      <vt:lpstr>                      RECUERDE:</vt:lpstr>
      <vt:lpstr>Verónica González Encargada Enfermería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Ilustre Municipalidad de La Cisterna</dc:title>
  <dc:creator>XRM</dc:creator>
  <cp:lastModifiedBy>Rafael Rojas</cp:lastModifiedBy>
  <cp:revision>13</cp:revision>
  <dcterms:created xsi:type="dcterms:W3CDTF">2020-06-01T22:44:42Z</dcterms:created>
  <dcterms:modified xsi:type="dcterms:W3CDTF">2020-06-16T13:17:57Z</dcterms:modified>
</cp:coreProperties>
</file>