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E94CEF65-214E-462A-B699-A5FE5C88F1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EEF60C3-0920-485A-8F9D-A1BC78153F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07FE454-D5D2-46C8-BCEE-F7FD9DE9A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B591841-55F7-4C67-8C62-43597AFF8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1812330-64DD-42C6-8784-73F67D20D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44688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EF75A55-DE50-47D3-9F19-F03F2AAE9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85836C95-3DBF-44DE-A68D-90634AEF66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5073EC40-D078-48DB-9FDD-19E973B018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A781C0A-80AE-438E-A06C-BF0CB08AB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8BDC86A-B544-4EED-A72C-3488597B7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7463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4D2490E6-1706-434C-B88B-B0ECA5EAAB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79B5B811-7C60-4718-8E7F-56AC29F805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3E899D5A-18E1-4B73-A871-B5E9409FD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0A6074DD-252C-41C2-9552-49808934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77A9E93C-8BC9-41A2-B687-B2E1A8846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0248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9E26433-FD91-446D-A252-1BCC89149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E629D865-273D-4132-B566-AEFBC43409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76EA3CD-6CE5-4351-94D5-5744B685F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EF5B53D-FE53-41B0-BB57-D406F1ACE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AAD2FF8D-FD53-43CF-B22D-9A6D98F30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65921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D44D0E0A-0A8C-4009-AA22-90A7087B5E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93AE9813-063D-4423-B16D-B471EAB2C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AA93F412-1368-40C1-9D03-429995D09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C56442E-92F3-43AF-B049-1D7474D5B8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275B8554-3008-43B7-90CD-B591C35E2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175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2E800F-04D7-40E7-B612-27C29B81D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A9786EE9-A88E-4883-9BFB-C583D4FB77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29AC4953-A1F8-4718-995E-861BDCDAB2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77064FA-560C-4247-9452-C30E42345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9680FEE-734E-4012-A937-454D919764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531B8075-BAFB-49DA-B3FF-A60F4704F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3862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87DB14F-A2B7-4939-9CCD-F997764C4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E6B2691-F1E5-44D1-8889-32FB11119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44CB46A1-3D9E-470A-9893-4DDFD5450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B03CF39B-C4E8-4D31-B7E4-C33E952BD9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4F2C7A9-ABFB-4325-961F-2F4AFFE4D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711118D-AEEF-4F8D-A6B3-1B87216C5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F452F194-5DE3-4CD5-AE51-EF91A79EB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6B29F53-22AE-455D-92C5-19562C15F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42613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FF2EA2C-21C7-4351-A10E-1E928568E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1B23F8F2-7ACB-43C3-AC8B-D314D51B63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8F941A87-DFE4-406B-9449-DDD5B4E72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EE59BA72-EC26-481B-8B67-6881F7818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09522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3928015-B6BF-4A46-BC43-46CF32913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A8724269-18DD-4AAF-8D72-2AAD4A6B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AB742241-88E6-4B24-8D4D-35CE07EC8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43694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053EDEE4-B610-4BD4-9099-661268B3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786369FB-8936-4948-AFF3-5A1CAE338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50E549B7-78E3-4A8B-B0A2-F41B3CE90F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C3C9DA3A-8A5F-43AE-9C1B-22491CF6B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6B2D8740-F305-4D35-AB43-692ED9DA8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B9B1C3D-0BE7-4DA8-A381-B56588885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44604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B276ED-60D9-4FA8-B47C-F4A8F4BEB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5A5C2E4A-E1B5-4CE0-9E13-7B6775CDA3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307236EA-A31C-4CF3-B245-D53A77579E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47319412-62C6-48C2-A569-419C40CD98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1F53ABF0-1324-4A6D-B372-0459EEE68E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4B22F07-D0B3-4B69-AF9A-3D136475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34233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939C49D0-B9E0-4B20-8DD1-6DF1F6F44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2C59637E-EB47-486D-B689-8793317186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2EC73B3-74F7-4A78-96D0-C61E1EBE7A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B0A04-26A5-40D5-8025-FF3559C5CC38}" type="datetimeFigureOut">
              <a:rPr lang="es-CL" smtClean="0"/>
              <a:t>07-07-2020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C5C9335-E6A2-478B-ABE2-38DB1CF3C72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80F6C99-7E42-4B66-ADE4-359E6B063F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DE8E3A-D1F2-4E32-A0E1-EE86C2D527C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73142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9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88743D4-A04F-44DB-A2C4-47BF266470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CL" sz="4800" dirty="0">
                <a:latin typeface="Baskerville Old Face" panose="02020602080505020303" pitchFamily="18" charset="0"/>
              </a:rPr>
              <a:t>Ilustre Municipalidad de La Cisterna</a:t>
            </a:r>
            <a:endParaRPr lang="es-CL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5591C1DC-2554-4B41-ABA8-FAFEA627A7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Departamento</a:t>
            </a:r>
            <a:r>
              <a:rPr lang="es-CL" sz="3200" dirty="0">
                <a:latin typeface="Baskerville Old Face" panose="02020602080505020303" pitchFamily="18" charset="0"/>
              </a:rPr>
              <a:t> </a:t>
            </a:r>
            <a:r>
              <a:rPr lang="es-CL" sz="3200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de Educación Municipal</a:t>
            </a:r>
          </a:p>
          <a:p>
            <a:r>
              <a:rPr lang="es-CL" dirty="0">
                <a:solidFill>
                  <a:schemeClr val="accent1">
                    <a:lumMod val="50000"/>
                  </a:schemeClr>
                </a:solidFill>
                <a:latin typeface="Baskerville Old Face" panose="02020602080505020303" pitchFamily="18" charset="0"/>
              </a:rPr>
              <a:t>Liceo Politécnico Ciencia y Tecnología </a:t>
            </a:r>
          </a:p>
          <a:p>
            <a:endParaRPr lang="es-CL" dirty="0"/>
          </a:p>
        </p:txBody>
      </p:sp>
      <p:pic>
        <p:nvPicPr>
          <p:cNvPr id="4" name="Picture 2" descr="Liceo Ciencia y Tecnología Generación 2007 - Posts | Facebook">
            <a:extLst>
              <a:ext uri="{FF2B5EF4-FFF2-40B4-BE49-F238E27FC236}">
                <a16:creationId xmlns:a16="http://schemas.microsoft.com/office/drawing/2014/main" xmlns="" id="{32423613-E217-4322-B610-108BD5A2BB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5869" y="69579"/>
            <a:ext cx="1686131" cy="2105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9122196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FFAFF7BD-4B7D-43ED-AF3D-E975CEE11730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4">
                <a:lumMod val="75000"/>
              </a:schemeClr>
            </a:solidFill>
            <a:prstDash val="dashDot"/>
          </a:ln>
        </p:spPr>
        <p:txBody>
          <a:bodyPr>
            <a:normAutofit fontScale="90000"/>
          </a:bodyPr>
          <a:lstStyle/>
          <a:p>
            <a:pPr algn="ctr"/>
            <a:r>
              <a:rPr lang="es-C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Prevención</a:t>
            </a:r>
            <a:r>
              <a:rPr lang="es-CL" b="1" dirty="0"/>
              <a:t/>
            </a:r>
            <a:br>
              <a:rPr lang="es-CL" b="1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91FA2230-A8DD-41D1-9973-CDD1FE311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1" y="1963127"/>
            <a:ext cx="5181600" cy="4351338"/>
          </a:xfrm>
        </p:spPr>
        <p:txBody>
          <a:bodyPr>
            <a:normAutofit fontScale="92500" lnSpcReduction="20000"/>
          </a:bodyPr>
          <a:lstStyle/>
          <a:p>
            <a:pPr fontAlgn="base">
              <a:buFont typeface="Wingdings" panose="05000000000000000000" pitchFamily="2" charset="2"/>
              <a:buChar char="ü"/>
            </a:pPr>
            <a:r>
              <a:rPr lang="es-C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Mantenga cuchillos, tijeras, objetos afilados, armas de fuego y objetos quebradizos fuera del alcance de los niños. Cuando ellos tengan edad suficiente, enséñeles a utilizar los cuchillos, las tijeras y otras herramientas con seguridad.</a:t>
            </a:r>
          </a:p>
          <a:p>
            <a:pPr fontAlgn="base">
              <a:buFont typeface="Wingdings" panose="05000000000000000000" pitchFamily="2" charset="2"/>
              <a:buChar char="ü"/>
            </a:pPr>
            <a:r>
              <a:rPr lang="es-CL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Verifique que usted y su hijo mantengan las vacunas al día. Generalmente, se recomienda hacerse aplicar la vacuna antitetánica cada 10 años</a:t>
            </a:r>
            <a:r>
              <a:rPr lang="es-C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s-CL" dirty="0"/>
          </a:p>
        </p:txBody>
      </p:sp>
      <p:pic>
        <p:nvPicPr>
          <p:cNvPr id="8194" name="Picture 2" descr="Gestión eficaz de la prevención de riesgos laborales - GBS ...">
            <a:extLst>
              <a:ext uri="{FF2B5EF4-FFF2-40B4-BE49-F238E27FC236}">
                <a16:creationId xmlns:a16="http://schemas.microsoft.com/office/drawing/2014/main" xmlns="" id="{C91E31FC-14FB-4C1E-A2FB-96B89CD42EFA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5404" y="1963127"/>
            <a:ext cx="450332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14049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23FAC35-7AB9-4FA6-9C03-74F1A31AF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084532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s-CL" sz="4800" b="1" dirty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uphemia" panose="020B0503040102020104" pitchFamily="34" charset="0"/>
                <a:cs typeface="Arial" panose="020B0604020202020204" pitchFamily="34" charset="0"/>
              </a:rPr>
              <a:t>Toma precauciones, cuídate y cuida a tus cercanos!</a:t>
            </a:r>
          </a:p>
        </p:txBody>
      </p:sp>
      <p:pic>
        <p:nvPicPr>
          <p:cNvPr id="9218" name="Picture 2" descr="JUNTA DE CONSEJO TÉCNICO ESCOLAR - ESCUELA PRIMARIA PEDRO SAINZ DE ...">
            <a:extLst>
              <a:ext uri="{FF2B5EF4-FFF2-40B4-BE49-F238E27FC236}">
                <a16:creationId xmlns:a16="http://schemas.microsoft.com/office/drawing/2014/main" xmlns="" id="{72BD2CB2-1C0C-477D-880D-D7A7CA7AC0E3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41" y="2410095"/>
            <a:ext cx="5826223" cy="39951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10249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CABFE23-2606-411E-9646-88D966A15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83242"/>
            <a:ext cx="12192000" cy="1325563"/>
          </a:xfrm>
          <a:solidFill>
            <a:schemeClr val="bg1">
              <a:alpha val="87000"/>
            </a:schemeClr>
          </a:solidFill>
        </p:spPr>
        <p:txBody>
          <a:bodyPr/>
          <a:lstStyle/>
          <a:p>
            <a:pPr algn="ctr"/>
            <a:r>
              <a:rPr lang="es-CL" dirty="0">
                <a:solidFill>
                  <a:srgbClr val="C00000"/>
                </a:solidFill>
              </a:rPr>
              <a:t>Verónica González</a:t>
            </a:r>
            <a:br>
              <a:rPr lang="es-CL" dirty="0">
                <a:solidFill>
                  <a:srgbClr val="C00000"/>
                </a:solidFill>
              </a:rPr>
            </a:br>
            <a:r>
              <a:rPr lang="es-CL" sz="3600" b="1" dirty="0">
                <a:solidFill>
                  <a:srgbClr val="C00000"/>
                </a:solidFill>
              </a:rPr>
              <a:t>Encargada Enfermería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15158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1000" b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7A2911B-5675-4956-9D19-CB574D82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061253"/>
            <a:ext cx="10515600" cy="1398206"/>
          </a:xfrm>
          <a:solidFill>
            <a:schemeClr val="bg1">
              <a:alpha val="86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CL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Como actuar ante cortaduras y heridas penetrantes</a:t>
            </a:r>
            <a:r>
              <a:rPr lang="es-CL" b="1" dirty="0"/>
              <a:t/>
            </a:r>
            <a:br>
              <a:rPr lang="es-CL" b="1" dirty="0"/>
            </a:b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2257829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3219A12-626F-483B-BBFA-6C26CFFC2605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38100">
            <a:solidFill>
              <a:schemeClr val="accent1">
                <a:lumMod val="75000"/>
              </a:schemeClr>
            </a:solidFill>
            <a:prstDash val="lgDashDot"/>
          </a:ln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br>
              <a:rPr lang="es-CL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Cortaduras y heridas penetrantes</a:t>
            </a:r>
            <a:r>
              <a:rPr lang="es-CL" b="1" dirty="0"/>
              <a:t/>
            </a:r>
            <a:br>
              <a:rPr lang="es-CL" b="1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46B7AE0-28A2-4461-810A-CA42729DC1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113400"/>
            <a:ext cx="5181600" cy="4920445"/>
          </a:xfrm>
        </p:spPr>
        <p:txBody>
          <a:bodyPr>
            <a:normAutofit fontScale="77500" lnSpcReduction="20000"/>
          </a:bodyPr>
          <a:lstStyle/>
          <a:p>
            <a:pPr marL="0" indent="0" fontAlgn="base">
              <a:buNone/>
            </a:pPr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cortadura es una ruptura o abertura en la piel. También se le llama laceración. La cortadura puede ser profunda, lisa o mellada. Puede estar cerca de la superficie de la piel o afectar tejidos más profundos. Una cortadura profunda puede afectar los tendones, los músculos, los ligamentos, los nervios o el hueso.</a:t>
            </a:r>
          </a:p>
          <a:p>
            <a:pPr marL="0" indent="0" fontAlgn="base">
              <a:buNone/>
            </a:pPr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punción es una herida hecha con un objeto puntiagudo como un clavo, un cuchillo o un diente afilado. Las heridas por punción a menudo parecen afectar la superficie, pero también pueden extenderse a las capas de tejido más profundas.</a:t>
            </a:r>
          </a:p>
          <a:p>
            <a:endParaRPr lang="es-CL" dirty="0"/>
          </a:p>
        </p:txBody>
      </p:sp>
      <p:pic>
        <p:nvPicPr>
          <p:cNvPr id="1026" name="Picture 2" descr="Primeros auxilios para heridas cortantes">
            <a:extLst>
              <a:ext uri="{FF2B5EF4-FFF2-40B4-BE49-F238E27FC236}">
                <a16:creationId xmlns:a16="http://schemas.microsoft.com/office/drawing/2014/main" xmlns="" id="{29F90CFC-BAB0-4592-A2EA-1CFD3B02A82B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8723" y="2630378"/>
            <a:ext cx="4948431" cy="2870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917372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5280DED-9329-43E4-8637-751E8D46E370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>
                <a:lumMod val="75000"/>
              </a:schemeClr>
            </a:solidFill>
            <a:prstDash val="dashDot"/>
          </a:ln>
        </p:spPr>
        <p:txBody>
          <a:bodyPr/>
          <a:lstStyle/>
          <a:p>
            <a:r>
              <a:rPr lang="es-CL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                      Síntomas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122202D-74FD-4CD7-9D08-697ED08D6E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504838"/>
          </a:xfrm>
        </p:spPr>
        <p:txBody>
          <a:bodyPr>
            <a:noAutofit/>
          </a:bodyPr>
          <a:lstStyle/>
          <a:p>
            <a:pPr marL="0" indent="0" fontAlgn="base">
              <a:buNone/>
            </a:pPr>
            <a:r>
              <a:rPr lang="es-C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Los síntomas incluyen: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Sangrado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Problemas con el funcionamiento (movimiento) o sensibilidad (entumecimiento, hormigueo) por debajo del sitio de la herida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</a:p>
          <a:p>
            <a:pPr marL="0" indent="0" fontAlgn="base">
              <a:buNone/>
            </a:pPr>
            <a:r>
              <a:rPr lang="es-CL" sz="14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puede presentar infección en caso de algunas cortaduras y heridas penetrantes (punzantes). Las siguientes heridas son más propensas a resultar infectadas: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Mordeduras o picaduras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Punciones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Lesiones por aplastamiento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Heridas sucias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Heridas en los pies</a:t>
            </a:r>
          </a:p>
          <a:p>
            <a:pPr fontAlgn="base"/>
            <a:r>
              <a:rPr lang="es-CL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Heridas que no se trataron con rapidez</a:t>
            </a:r>
          </a:p>
        </p:txBody>
      </p:sp>
      <p:pic>
        <p:nvPicPr>
          <p:cNvPr id="2050" name="Picture 2" descr="Aprende a aliviar cortaduras y rasguños - Prevención">
            <a:extLst>
              <a:ext uri="{FF2B5EF4-FFF2-40B4-BE49-F238E27FC236}">
                <a16:creationId xmlns:a16="http://schemas.microsoft.com/office/drawing/2014/main" xmlns="" id="{C18159BF-6FAF-4157-8FD5-B98B9F7898E0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335238"/>
            <a:ext cx="5257800" cy="3573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72699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83B88E77-AF0F-41E9-A4E6-243DB5F498D2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2">
                <a:lumMod val="75000"/>
              </a:schemeClr>
            </a:solidFill>
            <a:prstDash val="lgDash"/>
          </a:ln>
        </p:spPr>
        <p:txBody>
          <a:bodyPr/>
          <a:lstStyle/>
          <a:p>
            <a:pPr algn="ctr"/>
            <a:r>
              <a:rPr lang="es-C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Primeros Auxilios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BDA557D-3C5A-4804-A75F-CFA24F57FD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 fontScale="47500" lnSpcReduction="20000"/>
          </a:bodyPr>
          <a:lstStyle/>
          <a:p>
            <a:pPr marL="0" indent="0" fontAlgn="base">
              <a:buNone/>
            </a:pPr>
            <a:r>
              <a:rPr lang="es-CL" sz="3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la herida está sangrando profusamente, llame al número local de emergencias.</a:t>
            </a:r>
          </a:p>
          <a:p>
            <a:pPr fontAlgn="base"/>
            <a:r>
              <a:rPr lang="es-CL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Las heridas menores y las punciones se pueden tratar en casa. Proporcionar los primeros auxilios de manera oportuna puede ayudar a prevenir una infección, y por lo tanto, acelera la curación y reduce la cantidad de cicatrices.</a:t>
            </a:r>
          </a:p>
          <a:p>
            <a:pPr marL="0" indent="0" fontAlgn="base">
              <a:buNone/>
            </a:pPr>
            <a:r>
              <a:rPr lang="es-CL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Siga los siguientes pasos:</a:t>
            </a:r>
          </a:p>
          <a:p>
            <a:pPr marL="0" indent="0" fontAlgn="base">
              <a:buNone/>
            </a:pPr>
            <a:r>
              <a:rPr lang="es-CL" sz="3800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 CASO DE CORTADURAS MENORES:</a:t>
            </a:r>
          </a:p>
          <a:p>
            <a:pPr fontAlgn="base"/>
            <a:r>
              <a:rPr lang="es-CL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Lávese las manos con jabón o un limpiador antibacteriano para prevenir una infección.</a:t>
            </a:r>
          </a:p>
          <a:p>
            <a:pPr fontAlgn="base"/>
            <a:r>
              <a:rPr lang="es-CL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Luego, lave completamente la herida con agua y un jabón suave.</a:t>
            </a:r>
          </a:p>
          <a:p>
            <a:pPr fontAlgn="base"/>
            <a:r>
              <a:rPr lang="es-CL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presión directa para detener el sangrado.</a:t>
            </a:r>
          </a:p>
          <a:p>
            <a:pPr fontAlgn="base"/>
            <a:r>
              <a:rPr lang="es-CL" sz="38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Aplique un ungüento antibacteriano y un vendaje limpio que no se pegue a la herida.</a:t>
            </a:r>
          </a:p>
          <a:p>
            <a:endParaRPr lang="es-CL" dirty="0"/>
          </a:p>
        </p:txBody>
      </p:sp>
      <p:pic>
        <p:nvPicPr>
          <p:cNvPr id="3074" name="Picture 2" descr="Básicos de primeros auxilios| Salud180">
            <a:extLst>
              <a:ext uri="{FF2B5EF4-FFF2-40B4-BE49-F238E27FC236}">
                <a16:creationId xmlns:a16="http://schemas.microsoft.com/office/drawing/2014/main" xmlns="" id="{E92A9655-3370-4D04-9F75-9466FF80601D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8194"/>
            <a:ext cx="5181600" cy="388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522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367FE82-D713-4E7E-BCC3-48F31805B6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  <a:ln w="28575">
            <a:solidFill>
              <a:schemeClr val="accent2">
                <a:lumMod val="75000"/>
              </a:schemeClr>
            </a:solidFill>
            <a:prstDash val="dashDot"/>
          </a:ln>
        </p:spPr>
        <p:txBody>
          <a:bodyPr>
            <a:normAutofit fontScale="90000"/>
          </a:bodyPr>
          <a:lstStyle/>
          <a:p>
            <a:pPr algn="ctr"/>
            <a:r>
              <a:rPr lang="es-C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s-C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C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 CASO DE PUNCIONES MENORES:</a:t>
            </a:r>
            <a:r>
              <a:rPr lang="es-CL" dirty="0">
                <a:effectLst/>
              </a:rPr>
              <a:t/>
            </a:r>
            <a:br>
              <a:rPr lang="es-CL" dirty="0">
                <a:effectLst/>
              </a:rPr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6DED98DD-A1E8-4FC4-A412-62E4FAD12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237725"/>
            <a:ext cx="5181600" cy="4351338"/>
          </a:xfrm>
        </p:spPr>
        <p:txBody>
          <a:bodyPr>
            <a:normAutofit fontScale="62500" lnSpcReduction="20000"/>
          </a:bodyPr>
          <a:lstStyle/>
          <a:p>
            <a:pPr marL="0" indent="0" fontAlgn="base">
              <a:buNone/>
            </a:pPr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Lávese las manos con jabón o un limpiador antibacteriano para prevenir una infección.</a:t>
            </a:r>
          </a:p>
          <a:p>
            <a:pPr fontAlgn="base"/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Enjuague el sitio de la punción durante al menos 5 minutos con agua corriente y luego lave con jabón.</a:t>
            </a:r>
          </a:p>
          <a:p>
            <a:pPr fontAlgn="base"/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Busque objetos dentro de la herida (pero no hurgue). Si encuentra alguno, no lo retire. Acuda a la sala de emergencias o centro de urgencias.</a:t>
            </a:r>
          </a:p>
          <a:p>
            <a:pPr fontAlgn="base"/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no puede ver nada dentro de la herida, pero falta un fragmento del objeto que la causó, busque también atención médica.</a:t>
            </a:r>
          </a:p>
          <a:p>
            <a:pPr fontAlgn="base"/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Aplique un ungüento antibacteriano y un vendaje limpio que no se pegue a la herida.</a:t>
            </a:r>
            <a:r>
              <a:rPr lang="es-CL" dirty="0">
                <a:effectLst/>
              </a:rPr>
              <a:t/>
            </a:r>
            <a:br>
              <a:rPr lang="es-CL" dirty="0">
                <a:effectLst/>
              </a:rPr>
            </a:br>
            <a:endParaRPr lang="es-CL" dirty="0"/>
          </a:p>
        </p:txBody>
      </p:sp>
      <p:pic>
        <p:nvPicPr>
          <p:cNvPr id="4098" name="Picture 2" descr="Cómo hacer un torniquete para detener una hemorragia: primeros ...">
            <a:extLst>
              <a:ext uri="{FF2B5EF4-FFF2-40B4-BE49-F238E27FC236}">
                <a16:creationId xmlns:a16="http://schemas.microsoft.com/office/drawing/2014/main" xmlns="" id="{5B058D9E-D569-4E19-8FC0-62B1405707C6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7181" y="2403291"/>
            <a:ext cx="518160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29730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E345A15-2FC6-4502-B407-46FF7529F9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41644"/>
          </a:xfrm>
          <a:ln w="28575">
            <a:solidFill>
              <a:schemeClr val="accent2">
                <a:lumMod val="50000"/>
              </a:schemeClr>
            </a:solidFill>
            <a:prstDash val="dashDot"/>
          </a:ln>
        </p:spPr>
        <p:txBody>
          <a:bodyPr/>
          <a:lstStyle/>
          <a:p>
            <a:pPr algn="ctr"/>
            <a:r>
              <a:rPr lang="es-CL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 se debe: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EAF49DB-6DC0-4018-93C8-4903150FDFE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suponga que una herida menor está limpia porque no se pueden ver desechos ni suciedad dentro de ella. Lávela siempre.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respire sobre una herida abierta.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trate de limpiar una herida extensa, especialmente después de que el sangrado esté bajo control.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retire un objeto largo o profundamente incrustado. Busque atención médica.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hurgue ni retire los restos de una herida. Busque atención médica.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reintroduzca partes expuestas del cuerpo. Cúbralas con material limpio hasta que llegue la ayuda médica.</a:t>
            </a:r>
          </a:p>
          <a:p>
            <a:endParaRPr lang="es-CL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xmlns="" id="{1D2E1659-9750-4621-9F63-976210511B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1816" y="1558338"/>
            <a:ext cx="4473526" cy="4473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59162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3A0278E-0881-4419-AEFF-89919B4718C5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>
                <a:lumMod val="75000"/>
              </a:schemeClr>
            </a:solidFill>
            <a:prstDash val="lgDash"/>
          </a:ln>
        </p:spPr>
        <p:txBody>
          <a:bodyPr>
            <a:normAutofit fontScale="90000"/>
          </a:bodyPr>
          <a:lstStyle/>
          <a:p>
            <a:r>
              <a:rPr lang="es-C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C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CL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Cuándo contactar a un profesional médico</a:t>
            </a:r>
            <a:r>
              <a:rPr lang="es-CL" b="1" dirty="0"/>
              <a:t/>
            </a:r>
            <a:br>
              <a:rPr lang="es-CL" b="1" dirty="0"/>
            </a:b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2375DC6-85A0-47FB-A58B-DC39FD975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141537"/>
            <a:ext cx="5181600" cy="4351338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buNone/>
            </a:pPr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Llame al número local de emergencias si:</a:t>
            </a:r>
          </a:p>
          <a:p>
            <a:pPr fontAlgn="base"/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sangrado es profuso o no se puede detener (por ejemplo, después de 10 minutos de presión).</a:t>
            </a:r>
          </a:p>
          <a:p>
            <a:pPr fontAlgn="base"/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persona no puede sentir la zona lesionada o esta no funciona bien.</a:t>
            </a:r>
          </a:p>
          <a:p>
            <a:pPr fontAlgn="base"/>
            <a:r>
              <a:rPr lang="es-CL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persona está gravemente lesionada de otra manera.</a:t>
            </a:r>
          </a:p>
          <a:p>
            <a:endParaRPr lang="es-CL" dirty="0"/>
          </a:p>
        </p:txBody>
      </p:sp>
      <p:pic>
        <p:nvPicPr>
          <p:cNvPr id="6146" name="Picture 2" descr="Curso de Primeros Auxilios | Salud Laboral">
            <a:extLst>
              <a:ext uri="{FF2B5EF4-FFF2-40B4-BE49-F238E27FC236}">
                <a16:creationId xmlns:a16="http://schemas.microsoft.com/office/drawing/2014/main" xmlns="" id="{0AB1E1F0-A299-4501-9A3F-15E966AD8B5F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5231" y="1986144"/>
            <a:ext cx="3935878" cy="45067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2753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90F2A2D-6211-438B-B700-D4B83A78A553}"/>
              </a:ext>
            </a:extLst>
          </p:cNvPr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>
                <a:lumMod val="75000"/>
              </a:schemeClr>
            </a:solidFill>
            <a:prstDash val="lgDashDot"/>
          </a:ln>
        </p:spPr>
        <p:txBody>
          <a:bodyPr/>
          <a:lstStyle/>
          <a:p>
            <a:r>
              <a:rPr lang="es-CL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Llame de inmediato a su proveedor de atención médica si: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4721BFB-EF3C-452D-909F-E1691C016FF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181600" cy="5032375"/>
          </a:xfrm>
        </p:spPr>
        <p:txBody>
          <a:bodyPr>
            <a:normAutofit fontScale="62500" lnSpcReduction="20000"/>
          </a:bodyPr>
          <a:lstStyle/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herida es grande o profunda, incluso si el sangrado no es profuso.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herida tiene una profundidad de más de un cuarto de pulgada (.64 centímetros), se presenta en el rostro o llega hasta el hueso. Se pueden necesitar suturas.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persona ha sido mordida por un humano o por un animal.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punción o cortadura es causada por un anzuelo de pescar o un objeto mohoso.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Usted se paró en un clavo u otro objeto similar.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 objeto o desecho se encuentra incrustado. No lo retire usted mismo.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herida muestra signos de infección, como calentamiento y enrojecimiento en la zona, sensación dolorosa y pulsátil, fiebre, hinchazón, una veta roja que se extiende desde la herida o supuración similar al pus.</a:t>
            </a:r>
          </a:p>
          <a:p>
            <a:pPr fontAlgn="base"/>
            <a:r>
              <a:rPr lang="es-CL" b="1" dirty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Usted no se ha hecho aplicar la vacuna antitetánica en los últimos 10 años.</a:t>
            </a:r>
          </a:p>
          <a:p>
            <a:endParaRPr lang="es-CL" dirty="0"/>
          </a:p>
        </p:txBody>
      </p:sp>
      <p:pic>
        <p:nvPicPr>
          <p:cNvPr id="7170" name="Picture 2" descr="PRIMEROS AUXILIOS">
            <a:extLst>
              <a:ext uri="{FF2B5EF4-FFF2-40B4-BE49-F238E27FC236}">
                <a16:creationId xmlns:a16="http://schemas.microsoft.com/office/drawing/2014/main" xmlns="" id="{738C6108-763D-4871-B624-7943C4A8B4E2}"/>
              </a:ext>
            </a:extLst>
          </p:cNvPr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4417" y="2024292"/>
            <a:ext cx="4016180" cy="4462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3247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794</Words>
  <Application>Microsoft Office PowerPoint</Application>
  <PresentationFormat>Panorámica</PresentationFormat>
  <Paragraphs>60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Arial</vt:lpstr>
      <vt:lpstr>Baskerville Old Face</vt:lpstr>
      <vt:lpstr>Calibri</vt:lpstr>
      <vt:lpstr>Calibri Light</vt:lpstr>
      <vt:lpstr>Euphemia</vt:lpstr>
      <vt:lpstr>Wingdings</vt:lpstr>
      <vt:lpstr>Tema de Office</vt:lpstr>
      <vt:lpstr>Ilustre Municipalidad de La Cisterna</vt:lpstr>
      <vt:lpstr> Como actuar ante cortaduras y heridas penetrantes </vt:lpstr>
      <vt:lpstr>                    Cortaduras y heridas penetrantes </vt:lpstr>
      <vt:lpstr>                       Síntomas</vt:lpstr>
      <vt:lpstr>Primeros Auxilios</vt:lpstr>
      <vt:lpstr> EN CASO DE PUNCIONES MENORES: </vt:lpstr>
      <vt:lpstr>No se debe:</vt:lpstr>
      <vt:lpstr> Cuándo contactar a un profesional médico </vt:lpstr>
      <vt:lpstr>Llame de inmediato a su proveedor de atención médica si:</vt:lpstr>
      <vt:lpstr> Prevención </vt:lpstr>
      <vt:lpstr>Toma precauciones, cuídate y cuida a tus cercanos!</vt:lpstr>
      <vt:lpstr>Verónica González Encargada Enfermería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Ilustre Municipalidad de La Cisterna</dc:title>
  <dc:creator>XRM</dc:creator>
  <cp:lastModifiedBy>Rafael Rojas</cp:lastModifiedBy>
  <cp:revision>6</cp:revision>
  <dcterms:created xsi:type="dcterms:W3CDTF">2020-06-22T05:18:51Z</dcterms:created>
  <dcterms:modified xsi:type="dcterms:W3CDTF">2020-07-07T15:57:44Z</dcterms:modified>
</cp:coreProperties>
</file>