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93C010-5678-40B0-AC84-5B6D49D53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39FB1B-FC5C-4731-9C4C-E62D47C5D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AB12B6-BB5F-4F2D-B8E8-B1057F49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9F986F-20B1-4091-807C-A12F397B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D7063A-41DC-4A49-97E9-4408F9FAD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519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B23890-A418-4155-BBA2-9E8FCD647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FC40ED-71C1-4A11-A70F-865A98671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6D05AA-AE03-4A8B-B0D2-09B9FD892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9815F6-CBDC-43F0-89AF-0B5C9927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0D1713-8AB0-4F91-BFEF-2ECC124C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647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8DECC0-11B2-4E3F-A634-1C2F2BEB2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C6DFB1-87BA-433A-9EC5-190C4565E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F52C7B-8F49-4669-B150-F24418835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BE8C86-83DD-4346-BB14-E69DE6841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9BCC84-4B75-4B5F-8619-CFD2B0221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20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131AE-D67A-495E-8E06-D5A0B47BC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FAF709-4CBE-4FBB-BC3B-B51360A45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82DB92-EC3D-46C9-83EA-0971E85B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2748C4-0684-40A6-88A4-FDD435AF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ACE1FC-324E-492C-9595-8BA867851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92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C701F-486B-4F85-8986-5A6CD244E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6F23C6-CA9A-424A-A017-0E8D944B7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9F3D08-3599-4D76-92B4-2DE07B930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22DA02-BCD1-4349-99C1-D7F444E5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C408D8-9E10-4C94-A118-6DE51363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622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B05E1-EC51-47AD-9CAD-AEBC8306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164603-E5A7-4321-A847-72B5C5BDFF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B79B4B-B1B7-4B73-8AA3-5952020178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5ABF31-4CA1-49F4-8537-3C8D557E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F6B6F7-A2E2-43CC-B574-7AC10FD92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177381-735B-47E5-A545-4725C7B9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51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3D970-2CDC-43D0-B860-75648EFBD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126949-07AC-40D8-9C43-518CEEACD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A8C99B-8177-4322-893F-D55A5B5A8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60DAE3-FDB4-4751-ABA5-7622B676A9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4D2DED-7DF1-4EF3-A6FB-5BB45EA0E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DAA49B-F94F-447C-99BD-8E0882EB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2B2A7A-3F6F-4788-89F7-E3B4516F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E6488B-F041-4877-9569-3D062F718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529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69627-84AF-4422-BE25-FA1C5AB96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4DB6E1-37C1-456E-B410-6FDCC0E7D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788673D-DCE1-4776-85BD-392D64217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474428-F487-40A2-AAF8-070BDD652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309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07C4FD-D5E0-4CD9-896B-0C3787097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53E32D-B805-4D8B-B4D2-91316D102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C36AE3-8E27-419B-BABD-80974A838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428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7F9BCC-5FFD-42FE-B5F5-164E8FAC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D82816-830C-4952-82D6-79C82D544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C7CB56-FF27-4A91-BD4D-B5521F31C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7E4F5B-58EE-4DE9-9FD7-91C2BBF7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D77FD-BC84-4B52-8715-6F9C4ECA2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7EA9A0-FB6E-4FFA-AB73-88AEB8A2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504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B015C-9EFE-4848-8C69-1CF82B78E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D158FD5-74AE-469E-A2D0-5FAD6A3F5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779B432-3062-426F-8678-CB42E370F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998D68-40FA-447B-B437-5B6AA55C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6865E7-6CA0-4AD1-A7DA-01AEE91C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66E4C7-4280-494C-91BD-93AC89C4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5325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59F47E-3B93-4E92-9F7E-A90D7692B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BC5898-DBC0-48BE-8321-E4B1985D4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ED5509-40CD-4A39-B567-E5D801CCDF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40A86-1279-45F5-98D2-F49C6CC99185}" type="datetimeFigureOut">
              <a:rPr lang="es-CL" smtClean="0"/>
              <a:t>26-08-2020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601C30-1C70-4912-BBE4-C85C5ECE8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7E4D69-5F11-424F-9DB4-AF635E147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37498-4787-47DD-B398-EF439D9702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55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2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387A0-22C8-4190-A1B8-08017D92A1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Baskerville Old Face" panose="02020602080505020303" pitchFamily="18" charset="0"/>
              </a:rPr>
              <a:t>Ilustre Municipalidad de La Cisterna</a:t>
            </a:r>
            <a:endParaRPr lang="es-CL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251C14A-0E43-4C04-B21F-6F2E226CFE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Departamento</a:t>
            </a:r>
            <a:r>
              <a:rPr lang="es-CL" sz="3200" dirty="0">
                <a:latin typeface="Baskerville Old Face" panose="02020602080505020303" pitchFamily="18" charset="0"/>
              </a:rPr>
              <a:t> </a:t>
            </a:r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de Educación Municipal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Liceo Politécnico Ciencia y Tecnología </a:t>
            </a:r>
          </a:p>
          <a:p>
            <a:endParaRPr lang="es-CL" dirty="0"/>
          </a:p>
        </p:txBody>
      </p:sp>
      <p:pic>
        <p:nvPicPr>
          <p:cNvPr id="4" name="Picture 2" descr="Liceo Ciencia y Tecnología Generación 2007 - Posts | Facebook">
            <a:extLst>
              <a:ext uri="{FF2B5EF4-FFF2-40B4-BE49-F238E27FC236}">
                <a16:creationId xmlns:a16="http://schemas.microsoft.com/office/drawing/2014/main" id="{E46363B1-A718-44AB-B209-C5CD8176B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869" y="69579"/>
            <a:ext cx="1686131" cy="210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21199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607452-DB47-4B05-9181-8342CBE23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6218"/>
            <a:ext cx="12192000" cy="1325563"/>
          </a:xfrm>
          <a:solidFill>
            <a:schemeClr val="bg1">
              <a:alpha val="90000"/>
            </a:schemeClr>
          </a:solidFill>
        </p:spPr>
        <p:txBody>
          <a:bodyPr/>
          <a:lstStyle/>
          <a:p>
            <a:pPr algn="ctr"/>
            <a:r>
              <a:rPr lang="es-CL" dirty="0">
                <a:solidFill>
                  <a:srgbClr val="C00000"/>
                </a:solidFill>
              </a:rPr>
              <a:t>Verónica González</a:t>
            </a:r>
            <a:br>
              <a:rPr lang="es-CL" dirty="0">
                <a:solidFill>
                  <a:srgbClr val="C00000"/>
                </a:solidFill>
              </a:rPr>
            </a:br>
            <a:r>
              <a:rPr lang="es-CL" b="1" dirty="0">
                <a:solidFill>
                  <a:srgbClr val="C00000"/>
                </a:solidFill>
              </a:rPr>
              <a:t>Encargada Enfermería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3857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2F54D5-A219-4AD2-BCED-B3F03AEF6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66218"/>
            <a:ext cx="12192000" cy="1325563"/>
          </a:xfrm>
          <a:solidFill>
            <a:schemeClr val="bg1">
              <a:alpha val="81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Estrés en la comunidad escolar y docentes</a:t>
            </a:r>
          </a:p>
        </p:txBody>
      </p:sp>
    </p:spTree>
    <p:extLst>
      <p:ext uri="{BB962C8B-B14F-4D97-AF65-F5344CB8AC3E}">
        <p14:creationId xmlns:p14="http://schemas.microsoft.com/office/powerpoint/2010/main" val="223280633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2C1A5D-4D84-4246-9CF4-38F1B5655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67645" cy="1325563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CL" sz="36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¿Cómo afecta el estrés en los estudiantes?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ABD71A-D050-4C20-9505-6BB73066B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120"/>
            <a:ext cx="10767646" cy="3021988"/>
          </a:xfr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L" sz="2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estrés académico es aquel que padecen los estudiantes a través del proceso de cambio de los componentes del proceso enseñanza-aprendizaje, producto de la demanda exigida en las experiencias que se desarrollan en las instituciones educativas.</a:t>
            </a:r>
          </a:p>
          <a:p>
            <a:pPr marL="0" indent="0">
              <a:buNone/>
            </a:pPr>
            <a:r>
              <a:rPr lang="es-CL" sz="2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 los factores que pueden originarlo están la inseguridad, que afecta la vida cotidiana de los jóvenes; la falta de empleo; la violencia; el medio ambiente (ruido, falta de mobiliario, infraestructura insuficiente) y tecnológicos (el estudiante debe estar a la par que el desarrollo tecnológico).</a:t>
            </a:r>
          </a:p>
          <a:p>
            <a:pPr marL="0" indent="0">
              <a:buNone/>
            </a:pPr>
            <a:r>
              <a:rPr lang="es-CL" sz="2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persona que está bajo estrés académico constante puede presentar síntomas físicos (dolores de cabeza, cansancio, fatiga, rechinido de dientes, disentería, impotencia, dolor de espalda, colitis), psicológicos (ansiedad, irritabilidad, indecisión, inquietud) y sociales (aislamiento, conflictos con otras personas, ausentismo, dificultad para aceptar responsabilidad.</a:t>
            </a:r>
          </a:p>
          <a:p>
            <a:endParaRPr lang="es-CL" dirty="0"/>
          </a:p>
        </p:txBody>
      </p:sp>
      <p:pic>
        <p:nvPicPr>
          <p:cNvPr id="1028" name="Picture 4" descr="signo de interrogación dentro del contorno de la cabeza lateral ...">
            <a:extLst>
              <a:ext uri="{FF2B5EF4-FFF2-40B4-BE49-F238E27FC236}">
                <a16:creationId xmlns:a16="http://schemas.microsoft.com/office/drawing/2014/main" id="{BC4D6CB5-9376-4369-95BE-24E3D668B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169" y="5064296"/>
            <a:ext cx="1793704" cy="1793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454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F8A2C7-E13E-4247-BEAE-339B05435BFE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es-CL" dirty="0"/>
            </a:br>
            <a:br>
              <a:rPr lang="es-CL" dirty="0"/>
            </a:br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¿Qué es el estrés en los estudiantes?</a:t>
            </a:r>
            <a:br>
              <a:rPr lang="es-CL" dirty="0"/>
            </a:b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72942B-FD25-4C63-856D-1EA25C99F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33501"/>
          </a:xfr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Las principales causa del </a:t>
            </a:r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estrés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 académico encontradas fueron: carga horario, sistema de evaluaciones, sistema financiero, carga de trabajo, dificultad con material de estudiar, estilo de vida, competencia, adaptación y exigencia del curso</a:t>
            </a:r>
          </a:p>
        </p:txBody>
      </p:sp>
      <p:pic>
        <p:nvPicPr>
          <p:cNvPr id="2052" name="Picture 4" descr="Coping With Stress Icon of Glyph style - Available in SVG, PNG ...">
            <a:extLst>
              <a:ext uri="{FF2B5EF4-FFF2-40B4-BE49-F238E27FC236}">
                <a16:creationId xmlns:a16="http://schemas.microsoft.com/office/drawing/2014/main" id="{4C96C7FD-FA89-4B65-AE85-C0471464C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145" y="3589606"/>
            <a:ext cx="3268394" cy="326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63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E4129-42E4-45D4-960E-9EC82C1308E9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¿Cómo reconocer el estrés en los adolescentes?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8CAE7B-0426-4CD1-8F58-1FB6F409B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054969" cy="4884665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Aprenda a reconocer el estrés:</a:t>
            </a:r>
            <a:endParaRPr lang="es-CL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Actúa enojado o irritable.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Llora a menudo o tiene aspecto de haber llorado.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Se aparta de las actividades o de la gente.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Tiene problemas para dormir o duerme demasiado.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Parece excesivamente preocupado.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Come demasiado o no come lo suficiente.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Se queja de dolores de cabeza o dolores de estómago, etc.</a:t>
            </a:r>
          </a:p>
          <a:p>
            <a:endParaRPr lang="es-CL" dirty="0"/>
          </a:p>
        </p:txBody>
      </p:sp>
      <p:pic>
        <p:nvPicPr>
          <p:cNvPr id="3074" name="Picture 2" descr="Diccionario de términos psicológicos ▷ PsicoActiva">
            <a:extLst>
              <a:ext uri="{FF2B5EF4-FFF2-40B4-BE49-F238E27FC236}">
                <a16:creationId xmlns:a16="http://schemas.microsoft.com/office/drawing/2014/main" id="{7E9D4442-8347-4870-A870-88C7EE7C1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846" y="2824443"/>
            <a:ext cx="5158154" cy="2591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1446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95D41-4CBE-4F5F-8D6D-BC38B714E5A2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s-CL" sz="32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Los adolescentes pueden disminuir su estrés con los siguientes comportamientos y técnicas:</a:t>
            </a:r>
            <a:endParaRPr lang="es-CL" sz="320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B5EA0C-24FA-4AE5-B666-79781A82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5605"/>
            <a:ext cx="6617677" cy="3049441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Haciendo ejercicios </a:t>
            </a:r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 comiendo con regularidad.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Evitando el exceso de la cafeína la cual puede aumentar los sentimientos de ansiedad </a:t>
            </a:r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 agitación.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Evitando el uso de las drogas ilegales, el alcohol </a:t>
            </a:r>
            <a:r>
              <a:rPr lang="es-CL" b="1" dirty="0">
                <a:solidFill>
                  <a:schemeClr val="accent1">
                    <a:lumMod val="50000"/>
                  </a:schemeClr>
                </a:solidFill>
              </a:rPr>
              <a:t>y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 el tabaco.</a:t>
            </a:r>
          </a:p>
          <a:p>
            <a:endParaRPr lang="es-CL" dirty="0"/>
          </a:p>
        </p:txBody>
      </p:sp>
      <p:pic>
        <p:nvPicPr>
          <p:cNvPr id="4098" name="Picture 2" descr="Alivio">
            <a:extLst>
              <a:ext uri="{FF2B5EF4-FFF2-40B4-BE49-F238E27FC236}">
                <a16:creationId xmlns:a16="http://schemas.microsoft.com/office/drawing/2014/main" id="{338B1353-A5E0-49DC-BE46-29FACC642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719" y="1971309"/>
            <a:ext cx="3850738" cy="4662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315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75BB1-7E01-49FD-84E3-0C2772B83C1A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Mientras tanto en profesores: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11FCEF-4EA4-4004-9E93-A624D959D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6533271" cy="4926867"/>
          </a:xfrm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 son tan elevadas las estadísticas? ¿Cuáles son las causas que generan el estrés docente?</a:t>
            </a:r>
          </a:p>
          <a:p>
            <a:pPr marL="0" indent="0">
              <a:buNone/>
            </a:pPr>
            <a:r>
              <a:rPr lang="es-CL" sz="2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Algunas de las causas que generan el estrés docente son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r>
              <a:rPr lang="es-CL" sz="1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Escasez de recursos materiales y humanos</a:t>
            </a:r>
            <a:r>
              <a:rPr lang="es-CL" sz="1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s-CL" sz="1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Atender a las necesidades específicas de apoyo educativo del alumnado</a:t>
            </a:r>
            <a:r>
              <a:rPr lang="es-CL" sz="1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CL" sz="1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 de motivación e interés por parte del alumnado</a:t>
            </a:r>
            <a:endParaRPr lang="es-CL" sz="19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Falta de colaboración de las familias.</a:t>
            </a:r>
            <a:r>
              <a:rPr lang="es-CL" sz="1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CL" sz="1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Innovaciones educativas sin formación previa.</a:t>
            </a:r>
          </a:p>
          <a:p>
            <a:r>
              <a:rPr lang="es-CL" sz="1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9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Inadecuada relación con el resto del profesorado</a:t>
            </a:r>
            <a:r>
              <a:rPr lang="es-CL" sz="19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L" dirty="0"/>
          </a:p>
        </p:txBody>
      </p:sp>
      <p:pic>
        <p:nvPicPr>
          <p:cNvPr id="5122" name="Picture 2" descr="ENFOQUES: La actual vida del Profesor.">
            <a:extLst>
              <a:ext uri="{FF2B5EF4-FFF2-40B4-BE49-F238E27FC236}">
                <a16:creationId xmlns:a16="http://schemas.microsoft.com/office/drawing/2014/main" id="{9908F6E0-B13D-480B-A23B-5917B7320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033" y="2424552"/>
            <a:ext cx="4282944" cy="351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5549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F8D81-E57A-47DC-93F8-8054CA4424E3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es-CL" b="1" dirty="0"/>
            </a:b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¿Cómo se podrían reducir el nivel de estrés del profesorado?</a:t>
            </a:r>
            <a:br>
              <a:rPr lang="es-CL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BF5964-DED2-4787-9CD2-94DA350E5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63462" cy="4351338"/>
          </a:xfrm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Desde el centro educativo:</a:t>
            </a:r>
          </a:p>
          <a:p>
            <a:pPr marL="514350" indent="-514350">
              <a:buFont typeface="+mj-lt"/>
              <a:buAutoNum type="arabicPeriod"/>
            </a:pP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actuaciones dirigidas al profesorado </a:t>
            </a:r>
          </a:p>
          <a:p>
            <a:pPr marL="514350" indent="-514350">
              <a:buFont typeface="+mj-lt"/>
              <a:buAutoNum type="arabicPeriod"/>
            </a:pP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Establecer mayores cauces de comunicación</a:t>
            </a:r>
          </a:p>
          <a:p>
            <a:pPr marL="514350" indent="-514350">
              <a:buFont typeface="+mj-lt"/>
              <a:buAutoNum type="arabicPeriod"/>
            </a:pP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 actuaciones dirigidas al alumnado </a:t>
            </a:r>
          </a:p>
          <a:p>
            <a:pPr marL="514350" indent="-514350">
              <a:buFont typeface="+mj-lt"/>
              <a:buAutoNum type="arabicPeriod"/>
            </a:pPr>
            <a:r>
              <a:rPr lang="es-CL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 grupos de trabajo</a:t>
            </a:r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B00B3FB-1871-4B6E-9CE2-AAEAA2115F74}"/>
              </a:ext>
            </a:extLst>
          </p:cNvPr>
          <p:cNvSpPr/>
          <p:nvPr/>
        </p:nvSpPr>
        <p:spPr>
          <a:xfrm>
            <a:off x="7789985" y="1825625"/>
            <a:ext cx="3563815" cy="4462760"/>
          </a:xfrm>
          <a:prstGeom prst="rect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s-CL" sz="20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Desde las administraciones educativas:</a:t>
            </a:r>
          </a:p>
          <a:p>
            <a:r>
              <a:rPr lang="es-CL" sz="20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Promover cursos de formación</a:t>
            </a:r>
            <a:r>
              <a:rPr lang="es-CL" sz="20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.</a:t>
            </a:r>
          </a:p>
          <a:p>
            <a:r>
              <a:rPr lang="es-CL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-Reconocer al profesorado</a:t>
            </a:r>
            <a:r>
              <a:rPr lang="es-CL" sz="20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L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como autoridad pública</a:t>
            </a:r>
            <a:endParaRPr lang="es-CL" sz="20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-Disminuir la ratio</a:t>
            </a:r>
            <a:r>
              <a:rPr lang="es-CL" sz="20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s-CL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-Distribución de recursos humanos eficaz</a:t>
            </a:r>
            <a:r>
              <a:rPr lang="es-CL" sz="2000" b="0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s-CL" sz="2000" b="1" i="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inicial del profesorado materias que versen sobre cómo adaptarse a la diversidad del aula.</a:t>
            </a:r>
            <a:endParaRPr lang="es-CL" sz="2000" b="0" i="0" dirty="0">
              <a:solidFill>
                <a:schemeClr val="accent1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🍃Heaven 🍃 | ❅ Yuri On Ice ❅ Amino">
            <a:extLst>
              <a:ext uri="{FF2B5EF4-FFF2-40B4-BE49-F238E27FC236}">
                <a16:creationId xmlns:a16="http://schemas.microsoft.com/office/drawing/2014/main" id="{7E2CD6A9-1C87-410A-BD59-B86B4AB3F27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280" y="2582651"/>
            <a:ext cx="2633086" cy="227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0120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C1EB62-762A-431B-8900-9C0BF0E62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659" y="461060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a través de una actuación conjunta de la administración educativa y los centros educativos, contando con los recursos necesarios podrán desembocar en una disminución de estos datos. Mientras tanto, el profesorado como el alumnado deberá seguir haciendo frente a su situación personal de desánimo, ansiedad y apatía ante lo escolar.</a:t>
            </a:r>
          </a:p>
        </p:txBody>
      </p:sp>
      <p:pic>
        <p:nvPicPr>
          <p:cNvPr id="7170" name="Picture 2" descr="Escuela Chipana">
            <a:extLst>
              <a:ext uri="{FF2B5EF4-FFF2-40B4-BE49-F238E27FC236}">
                <a16:creationId xmlns:a16="http://schemas.microsoft.com/office/drawing/2014/main" id="{F8C72C8F-EB9C-4479-BD70-EAF1B8F62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713" y="2866513"/>
            <a:ext cx="4762500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3846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591</Words>
  <Application>Microsoft Office PowerPoint</Application>
  <PresentationFormat>Panorámica</PresentationFormat>
  <Paragraphs>45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Arial Rounded MT Bold</vt:lpstr>
      <vt:lpstr>Baskerville Old Face</vt:lpstr>
      <vt:lpstr>Calibri</vt:lpstr>
      <vt:lpstr>Calibri Light</vt:lpstr>
      <vt:lpstr>Tema de Office</vt:lpstr>
      <vt:lpstr>Ilustre Municipalidad de La Cisterna</vt:lpstr>
      <vt:lpstr>Estrés en la comunidad escolar y docentes</vt:lpstr>
      <vt:lpstr>¿Cómo afecta el estrés en los estudiantes?</vt:lpstr>
      <vt:lpstr>  ¿Qué es el estrés en los estudiantes?  </vt:lpstr>
      <vt:lpstr>¿Cómo reconocer el estrés en los adolescentes?</vt:lpstr>
      <vt:lpstr>Los adolescentes pueden disminuir su estrés con los siguientes comportamientos y técnicas:</vt:lpstr>
      <vt:lpstr>Mientras tanto en profesores:</vt:lpstr>
      <vt:lpstr> ¿Cómo se podrían reducir el nivel de estrés del profesorado? </vt:lpstr>
      <vt:lpstr>Presentación de PowerPoint</vt:lpstr>
      <vt:lpstr>Verónica González Encargada Enfermería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Ilustre Municipalidad de La Cisterna</dc:title>
  <dc:creator>XRM</dc:creator>
  <cp:lastModifiedBy>Rafael Rojas</cp:lastModifiedBy>
  <cp:revision>8</cp:revision>
  <dcterms:created xsi:type="dcterms:W3CDTF">2020-07-10T06:52:37Z</dcterms:created>
  <dcterms:modified xsi:type="dcterms:W3CDTF">2020-08-26T14:19:22Z</dcterms:modified>
</cp:coreProperties>
</file>