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257" r:id="rId65"/>
    <p:sldId id="263" r:id="rId66"/>
    <p:sldId id="261" r:id="rId67"/>
    <p:sldId id="262" r:id="rId68"/>
    <p:sldId id="258" r:id="rId69"/>
    <p:sldId id="265" r:id="rId70"/>
    <p:sldId id="264" r:id="rId71"/>
    <p:sldId id="266" r:id="rId72"/>
    <p:sldId id="267" r:id="rId73"/>
    <p:sldId id="268" r:id="rId74"/>
    <p:sldId id="269" r:id="rId75"/>
    <p:sldId id="270" r:id="rId76"/>
    <p:sldId id="256" r:id="rId77"/>
    <p:sldId id="271" r:id="rId78"/>
    <p:sldId id="272" r:id="rId79"/>
    <p:sldId id="273" r:id="rId80"/>
    <p:sldId id="274" r:id="rId81"/>
    <p:sldId id="275" r:id="rId82"/>
    <p:sldId id="276" r:id="rId83"/>
    <p:sldId id="277" r:id="rId84"/>
    <p:sldId id="278" r:id="rId85"/>
    <p:sldId id="279" r:id="rId86"/>
    <p:sldId id="280" r:id="rId87"/>
    <p:sldId id="281" r:id="rId88"/>
    <p:sldId id="282" r:id="rId89"/>
    <p:sldId id="283" r:id="rId90"/>
    <p:sldId id="348" r:id="rId9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RESULTADOS%20ACADEMICOS%202019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RESULTADOS%20ACADEMICOS%202019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L"/>
  <c:chart>
    <c:title>
      <c:layout/>
      <c:txPr>
        <a:bodyPr/>
        <a:lstStyle/>
        <a:p>
          <a:pPr>
            <a:defRPr lang="es-ES"/>
          </a:pPr>
          <a:endParaRPr lang="es-C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PRIMERO!$A$149</c:f>
              <c:strCache>
                <c:ptCount val="1"/>
                <c:pt idx="0">
                  <c:v>TOTAL ALUMNOS REPITIENTES POR ASIGNATURAS INSUFCIENTES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CL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PRIMERO!$B$148:$K$148</c:f>
              <c:strCache>
                <c:ptCount val="10"/>
                <c:pt idx="0">
                  <c:v>LENGUAJE</c:v>
                </c:pt>
                <c:pt idx="1">
                  <c:v>INGLÉS</c:v>
                </c:pt>
                <c:pt idx="2">
                  <c:v>MATEM</c:v>
                </c:pt>
                <c:pt idx="3">
                  <c:v>CIENCIAS</c:v>
                </c:pt>
                <c:pt idx="4">
                  <c:v>HISTORIA</c:v>
                </c:pt>
                <c:pt idx="5">
                  <c:v>TECN.</c:v>
                </c:pt>
                <c:pt idx="6">
                  <c:v>ARTES/TEC</c:v>
                </c:pt>
                <c:pt idx="7">
                  <c:v>E.FÍSICA</c:v>
                </c:pt>
                <c:pt idx="8">
                  <c:v>HDP</c:v>
                </c:pt>
                <c:pt idx="9">
                  <c:v>ESPECIALIDAD</c:v>
                </c:pt>
              </c:strCache>
            </c:strRef>
          </c:cat>
          <c:val>
            <c:numRef>
              <c:f>PRIMERO!$B$149:$K$149</c:f>
              <c:numCache>
                <c:formatCode>General</c:formatCode>
                <c:ptCount val="10"/>
                <c:pt idx="0">
                  <c:v>56</c:v>
                </c:pt>
                <c:pt idx="1">
                  <c:v>27</c:v>
                </c:pt>
                <c:pt idx="2">
                  <c:v>64</c:v>
                </c:pt>
                <c:pt idx="3">
                  <c:v>62</c:v>
                </c:pt>
                <c:pt idx="4">
                  <c:v>45</c:v>
                </c:pt>
                <c:pt idx="5">
                  <c:v>34</c:v>
                </c:pt>
                <c:pt idx="6">
                  <c:v>40</c:v>
                </c:pt>
                <c:pt idx="7">
                  <c:v>7</c:v>
                </c:pt>
                <c:pt idx="8">
                  <c:v>9</c:v>
                </c:pt>
                <c:pt idx="9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90-409C-9445-AD5E084E6D7F}"/>
            </c:ext>
          </c:extLst>
        </c:ser>
      </c:pie3DChart>
    </c:plotArea>
    <c:legend>
      <c:legendPos val="r"/>
      <c:layout/>
      <c:txPr>
        <a:bodyPr/>
        <a:lstStyle/>
        <a:p>
          <a:pPr>
            <a:defRPr lang="es-ES"/>
          </a:pPr>
          <a:endParaRPr lang="es-CL"/>
        </a:p>
      </c:txPr>
    </c:legend>
    <c:plotVisOnly val="1"/>
    <c:dispBlanksAs val="zero"/>
  </c:chart>
  <c:spPr>
    <a:ln w="41275">
      <a:solidFill>
        <a:schemeClr val="tx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L"/>
  <c:chart>
    <c:title>
      <c:layout/>
      <c:txPr>
        <a:bodyPr/>
        <a:lstStyle/>
        <a:p>
          <a:pPr>
            <a:defRPr lang="es-ES"/>
          </a:pPr>
          <a:endParaRPr lang="es-CL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SEGUNDO!$A$80</c:f>
              <c:strCache>
                <c:ptCount val="1"/>
                <c:pt idx="0">
                  <c:v>TOTAL ALUMNOS REPITIENTES 2°   POR ASIGNATURAS INSUFCIENTES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CL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SEGUNDO!$B$79:$J$79</c:f>
              <c:strCache>
                <c:ptCount val="9"/>
                <c:pt idx="0">
                  <c:v>LENGUAJE</c:v>
                </c:pt>
                <c:pt idx="1">
                  <c:v>INGLÉS</c:v>
                </c:pt>
                <c:pt idx="2">
                  <c:v>MATEM</c:v>
                </c:pt>
                <c:pt idx="3">
                  <c:v>CIENCIAS</c:v>
                </c:pt>
                <c:pt idx="4">
                  <c:v>HISTORIA</c:v>
                </c:pt>
                <c:pt idx="5">
                  <c:v>TECN.</c:v>
                </c:pt>
                <c:pt idx="6">
                  <c:v>HDP</c:v>
                </c:pt>
                <c:pt idx="7">
                  <c:v>ESPECIALIDAD 1</c:v>
                </c:pt>
                <c:pt idx="8">
                  <c:v>ESPECIALIDAD 2</c:v>
                </c:pt>
              </c:strCache>
            </c:strRef>
          </c:cat>
          <c:val>
            <c:numRef>
              <c:f>SEGUNDO!$B$80:$J$80</c:f>
              <c:numCache>
                <c:formatCode>General</c:formatCode>
                <c:ptCount val="9"/>
                <c:pt idx="0">
                  <c:v>13</c:v>
                </c:pt>
                <c:pt idx="1">
                  <c:v>7</c:v>
                </c:pt>
                <c:pt idx="2">
                  <c:v>16</c:v>
                </c:pt>
                <c:pt idx="3">
                  <c:v>11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AB-4A06-9324-7DD03DB857A6}"/>
            </c:ext>
          </c:extLst>
        </c:ser>
      </c:pie3DChart>
    </c:plotArea>
    <c:legend>
      <c:legendPos val="r"/>
      <c:layout/>
      <c:txPr>
        <a:bodyPr/>
        <a:lstStyle/>
        <a:p>
          <a:pPr>
            <a:defRPr lang="es-ES"/>
          </a:pPr>
          <a:endParaRPr lang="es-CL"/>
        </a:p>
      </c:txPr>
    </c:legend>
    <c:plotVisOnly val="1"/>
    <c:dispBlanksAs val="zero"/>
  </c:chart>
  <c:spPr>
    <a:ln w="41275">
      <a:solidFill>
        <a:schemeClr val="tx1"/>
      </a:solidFill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25030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49849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73249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6199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11215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98831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45665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25397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42585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78361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16450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05916-F234-471A-BDD3-6D0B27CA0B4F}" type="datetimeFigureOut">
              <a:rPr lang="es-CL" smtClean="0"/>
              <a:pPr/>
              <a:t>19-05-2020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27ABD-DE64-435A-84DC-1662346A01F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50196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5.png"/><Relationship Id="rId7" Type="http://schemas.openxmlformats.org/officeDocument/2006/relationships/image" Target="../media/image1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5.png"/><Relationship Id="rId7" Type="http://schemas.openxmlformats.org/officeDocument/2006/relationships/image" Target="../media/image1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615" y="548680"/>
            <a:ext cx="8028384" cy="45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1403648" y="5111683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latin typeface="Calibri" pitchFamily="34" charset="0"/>
                <a:cs typeface="Calibri" pitchFamily="34" charset="0"/>
              </a:rPr>
              <a:t>Cuenta Pública 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2019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/>
            </a:r>
            <a:br>
              <a:rPr lang="es-CL" sz="2800" dirty="0">
                <a:latin typeface="Calibri" pitchFamily="34" charset="0"/>
                <a:cs typeface="Calibri" pitchFamily="34" charset="0"/>
              </a:rPr>
            </a:br>
            <a:r>
              <a:rPr lang="es-CL" sz="2800" dirty="0">
                <a:latin typeface="Calibri" pitchFamily="34" charset="0"/>
                <a:cs typeface="Calibri" pitchFamily="34" charset="0"/>
              </a:rPr>
              <a:t> Liceo Politécnico Ciencia y 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Tecnología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/>
            </a:r>
            <a:br>
              <a:rPr lang="es-CL" sz="2800" dirty="0">
                <a:latin typeface="Calibri" pitchFamily="34" charset="0"/>
                <a:cs typeface="Calibri" pitchFamily="34" charset="0"/>
              </a:rPr>
            </a:b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0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836" y="1417330"/>
            <a:ext cx="2720076" cy="486775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412775"/>
            <a:ext cx="2736304" cy="487230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400" y="1412775"/>
            <a:ext cx="2671432" cy="48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7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Muros Y Puertas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423222"/>
            <a:ext cx="2624276" cy="479523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25" y="1412776"/>
            <a:ext cx="2527416" cy="47952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r="13775"/>
          <a:stretch/>
        </p:blipFill>
        <p:spPr>
          <a:xfrm>
            <a:off x="6012160" y="1423221"/>
            <a:ext cx="2592288" cy="47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3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34461"/>
            <a:ext cx="2016224" cy="44680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553227"/>
            <a:ext cx="2022410" cy="4468061"/>
          </a:xfrm>
          <a:prstGeom prst="rect">
            <a:avLst/>
          </a:prstGeom>
        </p:spPr>
      </p:pic>
      <p:sp>
        <p:nvSpPr>
          <p:cNvPr id="10" name="10 Rectángulo"/>
          <p:cNvSpPr/>
          <p:nvPr/>
        </p:nvSpPr>
        <p:spPr>
          <a:xfrm>
            <a:off x="585729" y="607743"/>
            <a:ext cx="7724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Trabajos En Muros Y Puertas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56791"/>
            <a:ext cx="2016224" cy="446449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1556791"/>
            <a:ext cx="2016224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1528" y="1124744"/>
            <a:ext cx="3995403" cy="2996552"/>
          </a:xfrm>
          <a:prstGeom prst="rect">
            <a:avLst/>
          </a:prstGeom>
        </p:spPr>
      </p:pic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713938" y="341174"/>
            <a:ext cx="352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400" dirty="0" smtClean="0">
                <a:latin typeface="Calibri" pitchFamily="34" charset="0"/>
                <a:cs typeface="Calibri" pitchFamily="34" charset="0"/>
              </a:rPr>
              <a:t>Trabajos De Reja </a:t>
            </a:r>
            <a:r>
              <a:rPr lang="es-CL" sz="2400" dirty="0" err="1" smtClean="0">
                <a:latin typeface="Calibri" pitchFamily="34" charset="0"/>
                <a:cs typeface="Calibri" pitchFamily="34" charset="0"/>
              </a:rPr>
              <a:t>gimnacio</a:t>
            </a:r>
            <a:r>
              <a:rPr lang="es-CL" sz="24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036" y="1124744"/>
            <a:ext cx="3995403" cy="29965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1" r="16333" b="35118"/>
          <a:stretch/>
        </p:blipFill>
        <p:spPr>
          <a:xfrm>
            <a:off x="2246858" y="3284984"/>
            <a:ext cx="445916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866421" y="285728"/>
            <a:ext cx="526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Reparación De Baños Alumnos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9" y="1268760"/>
            <a:ext cx="2736304" cy="49685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268760"/>
            <a:ext cx="2736304" cy="49685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268760"/>
            <a:ext cx="273630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052954" y="285728"/>
            <a:ext cx="4895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dirty="0" smtClean="0">
                <a:latin typeface="Calibri" pitchFamily="34" charset="0"/>
                <a:cs typeface="Calibri" pitchFamily="34" charset="0"/>
              </a:rPr>
              <a:t>Trabajos De Pintura Exterior.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104" y="929797"/>
            <a:ext cx="3995403" cy="29965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938097"/>
            <a:ext cx="3995403" cy="29965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146" y="3356992"/>
            <a:ext cx="3995403" cy="29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5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075914" y="285728"/>
            <a:ext cx="4849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dirty="0" smtClean="0">
                <a:latin typeface="Calibri" pitchFamily="34" charset="0"/>
                <a:cs typeface="Calibri" pitchFamily="34" charset="0"/>
              </a:rPr>
              <a:t>Trabajos Cambio De Vidrios.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9" y="1076706"/>
            <a:ext cx="4861254" cy="23604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6689" y="3580798"/>
            <a:ext cx="4878494" cy="26565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11" y="1076706"/>
            <a:ext cx="3384401" cy="51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9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282659" y="285728"/>
            <a:ext cx="64357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dirty="0" smtClean="0">
                <a:latin typeface="Calibri" pitchFamily="34" charset="0"/>
                <a:cs typeface="Calibri" pitchFamily="34" charset="0"/>
              </a:rPr>
              <a:t>Trabajos Cambio Chapas </a:t>
            </a:r>
          </a:p>
          <a:p>
            <a:pPr algn="ctr"/>
            <a:r>
              <a:rPr lang="es-MX" sz="3200" dirty="0" smtClean="0">
                <a:latin typeface="Calibri" pitchFamily="34" charset="0"/>
                <a:cs typeface="Calibri" pitchFamily="34" charset="0"/>
              </a:rPr>
              <a:t>Remodelación Bodega De Música Pie.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40" y="1844824"/>
            <a:ext cx="2672991" cy="43924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821" y="1843506"/>
            <a:ext cx="2672991" cy="43924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4803" y="1843506"/>
            <a:ext cx="267299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38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6492356"/>
              </p:ext>
            </p:extLst>
          </p:nvPr>
        </p:nvGraphicFramePr>
        <p:xfrm>
          <a:off x="194296" y="1397000"/>
          <a:ext cx="8770192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548"/>
                <a:gridCol w="2192548"/>
                <a:gridCol w="2192548"/>
                <a:gridCol w="2192548"/>
              </a:tblGrid>
              <a:tr h="344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NOMBRE  PROYECTO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PRORETENCIÓN</a:t>
                      </a:r>
                      <a:endParaRPr lang="es-CL" sz="1600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effectLst/>
                          <a:latin typeface="Bahnschrift SemiBold" panose="020B0502040204020203" pitchFamily="34" charset="0"/>
                        </a:rPr>
                        <a:t> </a:t>
                      </a: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</a:rPr>
                        <a:t>35.960.045</a:t>
                      </a:r>
                      <a:endParaRPr lang="es-CL" sz="1600" b="1" dirty="0" smtClean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600" b="1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GASTO  REALIZADOS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$ 3</a:t>
                      </a:r>
                      <a:r>
                        <a:rPr kumimoji="0" lang="es-C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1.590.779</a:t>
                      </a:r>
                      <a:endParaRPr lang="es-CL" sz="1600" b="1" dirty="0" smtClean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</a:t>
                      </a:r>
                      <a:endParaRPr lang="es-CL" sz="16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</a:tr>
              <a:tr h="18502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dirty="0" smtClean="0">
                          <a:effectLst/>
                        </a:rPr>
                        <a:t>ADQUISICION DE BIENES Y SERVICIOS.</a:t>
                      </a:r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94511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CL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1 Rectángulo"/>
          <p:cNvSpPr/>
          <p:nvPr/>
        </p:nvSpPr>
        <p:spPr>
          <a:xfrm>
            <a:off x="1907704" y="188640"/>
            <a:ext cx="5378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FONDOS RECIBIDOS </a:t>
            </a:r>
            <a:r>
              <a:rPr lang="es-C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AÑO </a:t>
            </a:r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2019</a:t>
            </a:r>
            <a:endParaRPr lang="es-C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3 CuadroTexto"/>
          <p:cNvSpPr txBox="1"/>
          <p:nvPr/>
        </p:nvSpPr>
        <p:spPr>
          <a:xfrm>
            <a:off x="3160739" y="601524"/>
            <a:ext cx="263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latin typeface="Calibri" pitchFamily="34" charset="0"/>
                <a:cs typeface="Calibri" pitchFamily="34" charset="0"/>
              </a:rPr>
              <a:t>PRO RETENCIÓN</a:t>
            </a:r>
            <a:endParaRPr lang="es-CL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00562" y="2500306"/>
            <a:ext cx="4464496" cy="40719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CL" sz="1600" dirty="0" smtClean="0"/>
              <a:t>8.- Impresora Multifuncionales.</a:t>
            </a:r>
          </a:p>
          <a:p>
            <a:pPr>
              <a:lnSpc>
                <a:spcPct val="115000"/>
              </a:lnSpc>
            </a:pPr>
            <a:r>
              <a:rPr lang="es-CL" sz="1600" dirty="0" smtClean="0"/>
              <a:t>9</a:t>
            </a:r>
            <a:r>
              <a:rPr lang="es-CL" sz="1600" dirty="0"/>
              <a:t>.- </a:t>
            </a:r>
            <a:r>
              <a:rPr lang="es-CL" sz="1600" dirty="0" smtClean="0"/>
              <a:t> </a:t>
            </a:r>
            <a:r>
              <a:rPr lang="es-CL" sz="1600" dirty="0" smtClean="0">
                <a:solidFill>
                  <a:schemeClr val="dk1"/>
                </a:solidFill>
              </a:rPr>
              <a:t>Videos </a:t>
            </a:r>
            <a:r>
              <a:rPr lang="es-CL" sz="1600" dirty="0">
                <a:solidFill>
                  <a:schemeClr val="dk1"/>
                </a:solidFill>
              </a:rPr>
              <a:t>Proyectores</a:t>
            </a:r>
            <a:r>
              <a:rPr lang="es-CL" sz="1600" dirty="0"/>
              <a:t>.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10</a:t>
            </a:r>
            <a:r>
              <a:rPr lang="es-CL" sz="1600" dirty="0" smtClean="0"/>
              <a:t>.- </a:t>
            </a:r>
            <a:r>
              <a:rPr lang="es-CL" sz="1600" dirty="0" smtClean="0">
                <a:solidFill>
                  <a:schemeClr val="dk1"/>
                </a:solidFill>
              </a:rPr>
              <a:t>40 </a:t>
            </a:r>
            <a:r>
              <a:rPr lang="es-CL" sz="1600" dirty="0">
                <a:solidFill>
                  <a:schemeClr val="dk1"/>
                </a:solidFill>
              </a:rPr>
              <a:t>Computadores </a:t>
            </a:r>
            <a:r>
              <a:rPr lang="es-CL" sz="1600" dirty="0" err="1">
                <a:solidFill>
                  <a:schemeClr val="dk1"/>
                </a:solidFill>
              </a:rPr>
              <a:t>All</a:t>
            </a:r>
            <a:r>
              <a:rPr lang="es-CL" sz="1600" dirty="0">
                <a:solidFill>
                  <a:schemeClr val="dk1"/>
                </a:solidFill>
              </a:rPr>
              <a:t> In </a:t>
            </a:r>
            <a:r>
              <a:rPr lang="es-CL" sz="1600" dirty="0" err="1">
                <a:solidFill>
                  <a:schemeClr val="dk1"/>
                </a:solidFill>
              </a:rPr>
              <a:t>One</a:t>
            </a:r>
            <a:r>
              <a:rPr lang="es-CL" sz="1600" dirty="0"/>
              <a:t>.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11</a:t>
            </a:r>
            <a:r>
              <a:rPr lang="es-CL" sz="1600" dirty="0" smtClean="0"/>
              <a:t>.- </a:t>
            </a:r>
            <a:r>
              <a:rPr lang="es-CL" sz="1600" dirty="0" smtClean="0">
                <a:solidFill>
                  <a:schemeClr val="dk1"/>
                </a:solidFill>
              </a:rPr>
              <a:t>Materiales </a:t>
            </a:r>
            <a:r>
              <a:rPr lang="es-CL" sz="1600" dirty="0">
                <a:solidFill>
                  <a:schemeClr val="dk1"/>
                </a:solidFill>
              </a:rPr>
              <a:t>De Enseñanza. Cartulina, Papel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Lustre, Goma Eva </a:t>
            </a:r>
            <a:r>
              <a:rPr lang="es-CL" sz="1600" dirty="0" err="1">
                <a:solidFill>
                  <a:schemeClr val="dk1"/>
                </a:solidFill>
              </a:rPr>
              <a:t>Gliter</a:t>
            </a:r>
            <a:r>
              <a:rPr lang="es-CL" sz="1600" dirty="0">
                <a:solidFill>
                  <a:schemeClr val="dk1"/>
                </a:solidFill>
              </a:rPr>
              <a:t>. Papel Milimetrado,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Reglas, Funda Plástica, Marcador De Pizarra,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Archivadores, Opalina, Carpetas.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12.- Torso Doble Sexo, Tabla Periódica, </a:t>
            </a:r>
          </a:p>
          <a:p>
            <a:pPr>
              <a:lnSpc>
                <a:spcPct val="115000"/>
              </a:lnSpc>
            </a:pPr>
            <a:r>
              <a:rPr lang="es-CL" sz="1600" dirty="0" smtClean="0">
                <a:solidFill>
                  <a:schemeClr val="dk1"/>
                </a:solidFill>
              </a:rPr>
              <a:t>kit de ciencia Efectos </a:t>
            </a:r>
            <a:r>
              <a:rPr lang="es-CL" sz="1600" dirty="0">
                <a:solidFill>
                  <a:schemeClr val="dk1"/>
                </a:solidFill>
              </a:rPr>
              <a:t>De La Luz, Huincas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De Medir </a:t>
            </a:r>
            <a:r>
              <a:rPr lang="es-CL" sz="1600" dirty="0" smtClean="0">
                <a:solidFill>
                  <a:schemeClr val="dk1"/>
                </a:solidFill>
              </a:rPr>
              <a:t>Espejos </a:t>
            </a:r>
            <a:r>
              <a:rPr lang="es-CL" sz="1600" dirty="0">
                <a:solidFill>
                  <a:schemeClr val="dk1"/>
                </a:solidFill>
              </a:rPr>
              <a:t>Cóncavos, Convexo, Espejos,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Esperas De Vidrio.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13.- Cambio De Mangueras E Instalación </a:t>
            </a:r>
          </a:p>
          <a:p>
            <a:pPr>
              <a:lnSpc>
                <a:spcPct val="115000"/>
              </a:lnSpc>
            </a:pPr>
            <a:r>
              <a:rPr lang="es-CL" sz="1600" dirty="0">
                <a:solidFill>
                  <a:schemeClr val="dk1"/>
                </a:solidFill>
              </a:rPr>
              <a:t>Mecheros A Gas En Laboratorios </a:t>
            </a:r>
            <a:r>
              <a:rPr lang="es-CL" sz="1600" dirty="0" smtClean="0">
                <a:solidFill>
                  <a:schemeClr val="dk1"/>
                </a:solidFill>
              </a:rPr>
              <a:t>de la </a:t>
            </a:r>
          </a:p>
          <a:p>
            <a:pPr>
              <a:lnSpc>
                <a:spcPct val="115000"/>
              </a:lnSpc>
            </a:pPr>
            <a:r>
              <a:rPr lang="es-CL" sz="1600" dirty="0" smtClean="0">
                <a:solidFill>
                  <a:schemeClr val="dk1"/>
                </a:solidFill>
              </a:rPr>
              <a:t>Especialidad </a:t>
            </a:r>
            <a:r>
              <a:rPr lang="es-CL" sz="1600" dirty="0">
                <a:solidFill>
                  <a:schemeClr val="dk1"/>
                </a:solidFill>
              </a:rPr>
              <a:t>De Química</a:t>
            </a:r>
            <a:r>
              <a:rPr lang="es-CL" sz="1600" dirty="0" smtClean="0">
                <a:solidFill>
                  <a:schemeClr val="dk1"/>
                </a:solidFill>
              </a:rPr>
              <a:t>.</a:t>
            </a:r>
            <a:endParaRPr lang="es-CL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4282" y="2500306"/>
            <a:ext cx="4248472" cy="40719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CL" sz="1600" dirty="0"/>
              <a:t>1.- </a:t>
            </a:r>
            <a:r>
              <a:rPr lang="es-CL" sz="1600" dirty="0">
                <a:solidFill>
                  <a:schemeClr val="dk1"/>
                </a:solidFill>
              </a:rPr>
              <a:t>Materiales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>
                <a:solidFill>
                  <a:schemeClr val="dk1"/>
                </a:solidFill>
              </a:rPr>
              <a:t>Útiles De Aseo.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2.-</a:t>
            </a:r>
            <a:r>
              <a:rPr lang="es-CL" sz="1600" dirty="0">
                <a:solidFill>
                  <a:schemeClr val="dk1"/>
                </a:solidFill>
              </a:rPr>
              <a:t>18 </a:t>
            </a:r>
            <a:r>
              <a:rPr lang="es-CL" sz="1600" dirty="0" smtClean="0">
                <a:solidFill>
                  <a:schemeClr val="dk1"/>
                </a:solidFill>
              </a:rPr>
              <a:t>Radios </a:t>
            </a:r>
            <a:r>
              <a:rPr lang="es-CL" sz="1600" dirty="0" err="1" smtClean="0">
                <a:solidFill>
                  <a:schemeClr val="dk1"/>
                </a:solidFill>
              </a:rPr>
              <a:t>Intercom</a:t>
            </a:r>
            <a:r>
              <a:rPr lang="es-CL" sz="1600" dirty="0">
                <a:solidFill>
                  <a:schemeClr val="dk1"/>
                </a:solidFill>
              </a:rPr>
              <a:t>. Portátiles Kenwood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3.- </a:t>
            </a:r>
            <a:r>
              <a:rPr lang="es-CL" sz="1600" dirty="0">
                <a:solidFill>
                  <a:schemeClr val="dk1"/>
                </a:solidFill>
              </a:rPr>
              <a:t>Mesones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>
                <a:solidFill>
                  <a:schemeClr val="dk1"/>
                </a:solidFill>
              </a:rPr>
              <a:t>Escritorios</a:t>
            </a:r>
            <a:r>
              <a:rPr lang="es-CL" sz="1600" dirty="0"/>
              <a:t>.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4.- </a:t>
            </a:r>
            <a:r>
              <a:rPr lang="es-CL" sz="1600" dirty="0">
                <a:solidFill>
                  <a:schemeClr val="dk1"/>
                </a:solidFill>
              </a:rPr>
              <a:t>Papel Multipropósito Carta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>
                <a:solidFill>
                  <a:schemeClr val="dk1"/>
                </a:solidFill>
              </a:rPr>
              <a:t>Oficio</a:t>
            </a:r>
            <a:r>
              <a:rPr lang="es-CL" sz="1600" dirty="0"/>
              <a:t>.</a:t>
            </a:r>
          </a:p>
          <a:p>
            <a:pPr>
              <a:lnSpc>
                <a:spcPct val="115000"/>
              </a:lnSpc>
            </a:pPr>
            <a:r>
              <a:rPr lang="es-CL" sz="1600" dirty="0"/>
              <a:t>5.- </a:t>
            </a:r>
            <a:r>
              <a:rPr lang="es-CL" sz="1600" dirty="0">
                <a:solidFill>
                  <a:schemeClr val="dk1"/>
                </a:solidFill>
              </a:rPr>
              <a:t>Tintas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>
                <a:solidFill>
                  <a:schemeClr val="dk1"/>
                </a:solidFill>
              </a:rPr>
              <a:t>Tóner</a:t>
            </a:r>
            <a:r>
              <a:rPr lang="es-CL" sz="1600" dirty="0"/>
              <a:t>.  </a:t>
            </a:r>
          </a:p>
          <a:p>
            <a:r>
              <a:rPr lang="es-CL" sz="1600" dirty="0"/>
              <a:t>6.- </a:t>
            </a:r>
            <a:r>
              <a:rPr lang="es-CL" sz="1600" dirty="0">
                <a:solidFill>
                  <a:schemeClr val="dk1"/>
                </a:solidFill>
              </a:rPr>
              <a:t>Material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>
                <a:solidFill>
                  <a:schemeClr val="dk1"/>
                </a:solidFill>
              </a:rPr>
              <a:t>Útiles Quirúrgicos. Guantes </a:t>
            </a:r>
          </a:p>
          <a:p>
            <a:r>
              <a:rPr lang="es-CL" sz="1600" dirty="0">
                <a:solidFill>
                  <a:schemeClr val="dk1"/>
                </a:solidFill>
              </a:rPr>
              <a:t>Quirúrgicos, Pechera, Venda Elástica     </a:t>
            </a:r>
          </a:p>
          <a:p>
            <a:r>
              <a:rPr lang="es-CL" sz="1600" dirty="0">
                <a:solidFill>
                  <a:schemeClr val="dk1"/>
                </a:solidFill>
              </a:rPr>
              <a:t>Parche Curita, Apósito Gasa, Gasa Tejida </a:t>
            </a:r>
          </a:p>
          <a:p>
            <a:r>
              <a:rPr lang="es-CL" sz="1600" dirty="0">
                <a:solidFill>
                  <a:schemeClr val="dk1"/>
                </a:solidFill>
              </a:rPr>
              <a:t>Estéril, 10 Cajas De Baja Lengua, 5 Cajas </a:t>
            </a:r>
          </a:p>
          <a:p>
            <a:r>
              <a:rPr lang="es-CL" sz="1600" dirty="0">
                <a:solidFill>
                  <a:schemeClr val="dk1"/>
                </a:solidFill>
              </a:rPr>
              <a:t>De Puntos Adhesivos, TERMOMETROS.</a:t>
            </a:r>
          </a:p>
          <a:p>
            <a:r>
              <a:rPr lang="es-CL" sz="1600" dirty="0">
                <a:solidFill>
                  <a:schemeClr val="dk1"/>
                </a:solidFill>
              </a:rPr>
              <a:t>-Brazalete </a:t>
            </a:r>
            <a:r>
              <a:rPr lang="es-CL" sz="1600" dirty="0" smtClean="0">
                <a:solidFill>
                  <a:schemeClr val="dk1"/>
                </a:solidFill>
              </a:rPr>
              <a:t>Tensiómetro, </a:t>
            </a:r>
            <a:r>
              <a:rPr lang="es-CL" sz="1600" dirty="0">
                <a:solidFill>
                  <a:schemeClr val="dk1"/>
                </a:solidFill>
              </a:rPr>
              <a:t>Cinta Adhesiva </a:t>
            </a:r>
          </a:p>
          <a:p>
            <a:r>
              <a:rPr lang="es-CL" sz="1600" dirty="0">
                <a:solidFill>
                  <a:schemeClr val="dk1"/>
                </a:solidFill>
              </a:rPr>
              <a:t>Médica. Micro </a:t>
            </a:r>
            <a:r>
              <a:rPr lang="es-CL" sz="1600" dirty="0" smtClean="0">
                <a:solidFill>
                  <a:schemeClr val="dk1"/>
                </a:solidFill>
              </a:rPr>
              <a:t>Poro y </a:t>
            </a:r>
            <a:r>
              <a:rPr lang="es-CL" sz="1600" dirty="0" err="1">
                <a:solidFill>
                  <a:schemeClr val="dk1"/>
                </a:solidFill>
              </a:rPr>
              <a:t>Transpore</a:t>
            </a:r>
            <a:r>
              <a:rPr lang="es-CL" sz="1600" dirty="0">
                <a:solidFill>
                  <a:schemeClr val="dk1"/>
                </a:solidFill>
              </a:rPr>
              <a:t>, Mascarilla </a:t>
            </a:r>
          </a:p>
          <a:p>
            <a:r>
              <a:rPr lang="es-CL" sz="1600" dirty="0">
                <a:solidFill>
                  <a:schemeClr val="dk1"/>
                </a:solidFill>
              </a:rPr>
              <a:t>Desechables. -Cintas </a:t>
            </a:r>
            <a:r>
              <a:rPr lang="es-CL" sz="1600" dirty="0" smtClean="0">
                <a:solidFill>
                  <a:schemeClr val="dk1"/>
                </a:solidFill>
              </a:rPr>
              <a:t>y </a:t>
            </a:r>
            <a:r>
              <a:rPr lang="es-CL" sz="1600" dirty="0" err="1">
                <a:solidFill>
                  <a:schemeClr val="dk1"/>
                </a:solidFill>
              </a:rPr>
              <a:t>Glucometro</a:t>
            </a:r>
            <a:r>
              <a:rPr lang="es-CL" sz="1600" dirty="0">
                <a:solidFill>
                  <a:schemeClr val="dk1"/>
                </a:solidFill>
              </a:rPr>
              <a:t>, Bandejas </a:t>
            </a:r>
          </a:p>
          <a:p>
            <a:r>
              <a:rPr lang="es-CL" sz="1600" dirty="0">
                <a:solidFill>
                  <a:schemeClr val="dk1"/>
                </a:solidFill>
              </a:rPr>
              <a:t>De </a:t>
            </a:r>
            <a:r>
              <a:rPr lang="es-CL" sz="1600" dirty="0" smtClean="0">
                <a:solidFill>
                  <a:schemeClr val="dk1"/>
                </a:solidFill>
              </a:rPr>
              <a:t>Curaciones.</a:t>
            </a:r>
          </a:p>
          <a:p>
            <a:pPr>
              <a:lnSpc>
                <a:spcPct val="115000"/>
              </a:lnSpc>
            </a:pPr>
            <a:r>
              <a:rPr lang="es-CL" sz="1600" dirty="0" smtClean="0"/>
              <a:t>7.- 10 Botiquines Básico De Primeros Auxilios.</a:t>
            </a:r>
          </a:p>
        </p:txBody>
      </p:sp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32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Útiles de Aseo 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94543" y="2577480"/>
            <a:ext cx="4589208" cy="1935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53930" y="2634334"/>
            <a:ext cx="4589208" cy="193536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32378" y="2634333"/>
            <a:ext cx="4589208" cy="19353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14170" y="2623028"/>
            <a:ext cx="4589208" cy="19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034" y="1357298"/>
            <a:ext cx="8291264" cy="1275147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latin typeface="Baskerville Old Face" pitchFamily="18" charset="0"/>
              </a:rPr>
              <a:t>Cuenta Pública 2019</a:t>
            </a:r>
            <a:br>
              <a:rPr lang="es-CL" dirty="0" smtClean="0">
                <a:latin typeface="Baskerville Old Face" pitchFamily="18" charset="0"/>
              </a:rPr>
            </a:br>
            <a:r>
              <a:rPr lang="es-CL" sz="3200" dirty="0" smtClean="0">
                <a:latin typeface="Baskerville Old Face" pitchFamily="18" charset="0"/>
              </a:rPr>
              <a:t> Liceo Politécnico Ciencia y Tecnología</a:t>
            </a:r>
            <a:r>
              <a:rPr lang="es-CL" sz="3200" dirty="0" smtClean="0"/>
              <a:t/>
            </a:r>
            <a:br>
              <a:rPr lang="es-CL" sz="3200" dirty="0" smtClean="0"/>
            </a:br>
            <a:endParaRPr lang="es-CL" sz="3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7964918"/>
              </p:ext>
            </p:extLst>
          </p:nvPr>
        </p:nvGraphicFramePr>
        <p:xfrm>
          <a:off x="1428728" y="3071810"/>
          <a:ext cx="60960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ESTABLECIMIENTO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aseline="0" dirty="0" smtClean="0"/>
                        <a:t>Liceo Politécnico Ciencia y Tecnología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mtClean="0"/>
                        <a:t>23-MARZO-2020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AÑO</a:t>
                      </a:r>
                      <a:r>
                        <a:rPr lang="es-CL" baseline="0" dirty="0" smtClean="0"/>
                        <a:t> GESTIÓN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2019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DIRECTOR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PEDRO</a:t>
                      </a:r>
                      <a:r>
                        <a:rPr lang="es-CL" baseline="0" dirty="0" smtClean="0"/>
                        <a:t> ANTONIO SANHUEZA CATALÁN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214290"/>
            <a:ext cx="773052" cy="967939"/>
          </a:xfrm>
          <a:prstGeom prst="rect">
            <a:avLst/>
          </a:prstGeom>
        </p:spPr>
      </p:pic>
      <p:pic>
        <p:nvPicPr>
          <p:cNvPr id="9" name="8 Imagen" descr="LA CISTER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285728"/>
            <a:ext cx="1364414" cy="973566"/>
          </a:xfrm>
          <a:prstGeom prst="rect">
            <a:avLst/>
          </a:prstGeom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0460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645" y="1264007"/>
            <a:ext cx="3931921" cy="4757281"/>
          </a:xfrm>
          <a:prstGeom prst="rect">
            <a:avLst/>
          </a:prstGeom>
        </p:spPr>
      </p:pic>
      <p:sp>
        <p:nvSpPr>
          <p:cNvPr id="32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materiales 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590" y="1264006"/>
            <a:ext cx="3829850" cy="475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9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752" y="1556792"/>
            <a:ext cx="7543671" cy="4243314"/>
          </a:xfrm>
          <a:prstGeom prst="rect">
            <a:avLst/>
          </a:prstGeom>
        </p:spPr>
      </p:pic>
      <p:sp>
        <p:nvSpPr>
          <p:cNvPr id="32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de papel multiuso.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7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9" name="4 Rectángulo"/>
          <p:cNvSpPr/>
          <p:nvPr/>
        </p:nvSpPr>
        <p:spPr>
          <a:xfrm>
            <a:off x="1643042" y="428604"/>
            <a:ext cx="6000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computadores para biblioteca virtual y otras dependencias 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1136" y="2069817"/>
            <a:ext cx="4893156" cy="35858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0929" y="2074340"/>
            <a:ext cx="4893156" cy="35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8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05268" y="2041571"/>
            <a:ext cx="5074013" cy="3384376"/>
          </a:xfrm>
          <a:prstGeom prst="rect">
            <a:avLst/>
          </a:prstGeom>
        </p:spPr>
      </p:pic>
      <p:sp>
        <p:nvSpPr>
          <p:cNvPr id="32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 De Tóner Y Tintas.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78350" y="1817041"/>
            <a:ext cx="5103357" cy="38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5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479182" y="415333"/>
            <a:ext cx="5627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dirty="0" smtClean="0">
                <a:latin typeface="Calibri" pitchFamily="34" charset="0"/>
                <a:cs typeface="Calibri" pitchFamily="34" charset="0"/>
              </a:rPr>
              <a:t>Adquisición Insumos Quirúrgicos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10" y="1340768"/>
            <a:ext cx="3789450" cy="21315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131" y="3724473"/>
            <a:ext cx="3789450" cy="21315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174" y="3724473"/>
            <a:ext cx="3789450" cy="213156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337102"/>
            <a:ext cx="3789450" cy="21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958" y="3933056"/>
            <a:ext cx="3789450" cy="21315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330" y="1628799"/>
            <a:ext cx="3789450" cy="21315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20747" y="2309099"/>
            <a:ext cx="5085013" cy="2860319"/>
          </a:xfrm>
          <a:prstGeom prst="rect">
            <a:avLst/>
          </a:prstGeom>
        </p:spPr>
      </p:pic>
      <p:sp>
        <p:nvSpPr>
          <p:cNvPr id="11" name="4 Rectángulo"/>
          <p:cNvSpPr/>
          <p:nvPr/>
        </p:nvSpPr>
        <p:spPr>
          <a:xfrm>
            <a:off x="1884193" y="415333"/>
            <a:ext cx="5627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dirty="0" smtClean="0">
                <a:latin typeface="Calibri" pitchFamily="34" charset="0"/>
                <a:cs typeface="Calibri" pitchFamily="34" charset="0"/>
              </a:rPr>
              <a:t>Adquisición Insumos Quirúrgicos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Proyectores, Impresoras.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4843" y="2308011"/>
            <a:ext cx="5037151" cy="28333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46933" y="2325160"/>
            <a:ext cx="5015199" cy="28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5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Mesas Casino Y Escritorio.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392" y="1356987"/>
            <a:ext cx="3789450" cy="21315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392" y="3893715"/>
            <a:ext cx="3789450" cy="21315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6154" y="2086188"/>
            <a:ext cx="5053534" cy="32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7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643042" y="428604"/>
            <a:ext cx="6000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Adquisición Torso Unisex, Tablas Periódica, Materiales De Ciencia.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5295" y="2561186"/>
            <a:ext cx="4591512" cy="25827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454" y="3855607"/>
            <a:ext cx="3935930" cy="22139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454" y="1556792"/>
            <a:ext cx="3935930" cy="22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5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643042" y="428604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Mantención  E Instalación De Mecheros.</a:t>
            </a:r>
            <a:endParaRPr lang="es-CL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91343"/>
            <a:ext cx="3789450" cy="21315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49802"/>
            <a:ext cx="3789450" cy="21315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0377" y="3749802"/>
            <a:ext cx="3789450" cy="21315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758" y="1391343"/>
            <a:ext cx="3789450" cy="21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14414" y="71414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RECURSOS PARA </a:t>
            </a:r>
          </a:p>
          <a:p>
            <a:pPr algn="ctr"/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ADQUISICIÓN Y MANTENCIÓN  </a:t>
            </a:r>
            <a:endParaRPr lang="es-C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42844" y="2500306"/>
            <a:ext cx="2714644" cy="1144673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latin typeface="Calibri" pitchFamily="34" charset="0"/>
                <a:cs typeface="Calibri" pitchFamily="34" charset="0"/>
              </a:rPr>
              <a:t>SEP</a:t>
            </a:r>
            <a:endParaRPr lang="es-CL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2786050" y="3133558"/>
            <a:ext cx="3110913" cy="1224136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PRORRETENCIÓN</a:t>
            </a:r>
            <a:endParaRPr lang="es-CL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5819506" y="2492896"/>
            <a:ext cx="3038774" cy="1224136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alibri" pitchFamily="34" charset="0"/>
                <a:cs typeface="Calibri" pitchFamily="34" charset="0"/>
              </a:rPr>
              <a:t>MANTENIMIENTO</a:t>
            </a:r>
            <a:endParaRPr lang="es-CL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50581" y="1824789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Engravers MT" panose="02090707080505020304" pitchFamily="18" charset="0"/>
                <a:cs typeface="Calibri" pitchFamily="34" charset="0"/>
              </a:rPr>
              <a:t>LICEO</a:t>
            </a:r>
            <a:endParaRPr lang="es-CL" sz="2000" dirty="0">
              <a:latin typeface="Engravers MT" panose="02090707080505020304" pitchFamily="18" charset="0"/>
              <a:cs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11759" y="2024844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Engravers MT" panose="02090707080505020304" pitchFamily="18" charset="0"/>
                <a:cs typeface="Calibri" pitchFamily="34" charset="0"/>
              </a:rPr>
              <a:t>POSTULACIONES</a:t>
            </a:r>
            <a:endParaRPr lang="es-CL" sz="2000" dirty="0">
              <a:latin typeface="Engravers MT" panose="02090707080505020304" pitchFamily="18" charset="0"/>
              <a:cs typeface="Calibr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90946" y="1757400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latin typeface="Engravers MT" panose="02090707080505020304" pitchFamily="18" charset="0"/>
                <a:cs typeface="Calibri" pitchFamily="34" charset="0"/>
              </a:rPr>
              <a:t>SOSTENEDOR</a:t>
            </a:r>
            <a:endParaRPr lang="es-CL" sz="2000" dirty="0">
              <a:latin typeface="Engravers MT" panose="02090707080505020304" pitchFamily="18" charset="0"/>
              <a:cs typeface="Calibri" pitchFamily="34" charset="0"/>
            </a:endParaRPr>
          </a:p>
        </p:txBody>
      </p:sp>
      <p:pic>
        <p:nvPicPr>
          <p:cNvPr id="12" name="11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13" name="12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7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71736" y="28572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002060"/>
                </a:solidFill>
                <a:latin typeface="Bodoni MT Black" pitchFamily="18" charset="0"/>
                <a:cs typeface="Calibri" pitchFamily="34" charset="0"/>
              </a:rPr>
              <a:t>LEY </a:t>
            </a:r>
            <a:r>
              <a:rPr lang="es-CL" sz="4000" b="1" dirty="0" smtClean="0">
                <a:solidFill>
                  <a:srgbClr val="002060"/>
                </a:solidFill>
                <a:latin typeface="Bodoni MT Black" pitchFamily="18" charset="0"/>
                <a:cs typeface="Calibri" pitchFamily="34" charset="0"/>
              </a:rPr>
              <a:t>SEP</a:t>
            </a:r>
            <a:endParaRPr lang="es-CL" sz="4000" b="1" dirty="0">
              <a:solidFill>
                <a:srgbClr val="002060"/>
              </a:solidFill>
              <a:latin typeface="Bodoni MT Black" pitchFamily="18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374586"/>
              </p:ext>
            </p:extLst>
          </p:nvPr>
        </p:nvGraphicFramePr>
        <p:xfrm>
          <a:off x="194296" y="1285861"/>
          <a:ext cx="8770192" cy="5353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54"/>
                <a:gridCol w="1793342"/>
                <a:gridCol w="2192548"/>
                <a:gridCol w="2192548"/>
              </a:tblGrid>
              <a:tr h="801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NOMBRE  PROYECTO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LEY SEP</a:t>
                      </a:r>
                      <a:endParaRPr lang="es-CL" sz="1600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2019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</a:rPr>
                        <a:t> 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291.542.132</a:t>
                      </a:r>
                      <a:endParaRPr lang="es-CL" sz="16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600" b="1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GASTOS REALIZADOS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  253.631.367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SALDO AÑO 2020 $ 37.910.765 .-</a:t>
                      </a:r>
                      <a:endParaRPr lang="es-CL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$ 276.965.026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/>
                </a:tc>
              </a:tr>
              <a:tr h="32891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dirty="0" smtClean="0">
                          <a:effectLst/>
                        </a:rPr>
                        <a:t>ADQUISICION DE BIENES Y SERVICIOS.</a:t>
                      </a:r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15563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MX" sz="16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14282" y="2571745"/>
            <a:ext cx="8621615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/>
              <a:t>1.- </a:t>
            </a:r>
            <a:r>
              <a:rPr lang="es-CL" sz="1400" dirty="0" smtClean="0">
                <a:solidFill>
                  <a:schemeClr val="dk1"/>
                </a:solidFill>
              </a:rPr>
              <a:t>Arriendo De </a:t>
            </a:r>
            <a:r>
              <a:rPr lang="es-CL" sz="1400" dirty="0">
                <a:solidFill>
                  <a:schemeClr val="dk1"/>
                </a:solidFill>
              </a:rPr>
              <a:t>Bus Salida Pedagógica 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2.-</a:t>
            </a:r>
            <a:r>
              <a:rPr lang="es-CL" sz="1400" dirty="0">
                <a:solidFill>
                  <a:schemeClr val="dk1"/>
                </a:solidFill>
              </a:rPr>
              <a:t>Adquisición De Resmas De Carta Y Oficio.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3.- </a:t>
            </a:r>
            <a:r>
              <a:rPr lang="es-CL" sz="1400" dirty="0">
                <a:solidFill>
                  <a:schemeClr val="dk1"/>
                </a:solidFill>
              </a:rPr>
              <a:t>Adquisición De Tambor </a:t>
            </a:r>
            <a:r>
              <a:rPr lang="es-CL" sz="1400" dirty="0" err="1">
                <a:solidFill>
                  <a:schemeClr val="dk1"/>
                </a:solidFill>
              </a:rPr>
              <a:t>Lanier</a:t>
            </a:r>
            <a:r>
              <a:rPr lang="es-CL" sz="14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4.- </a:t>
            </a:r>
            <a:r>
              <a:rPr lang="es-CL" sz="1400" dirty="0">
                <a:solidFill>
                  <a:schemeClr val="dk1"/>
                </a:solidFill>
              </a:rPr>
              <a:t>Papel Multipropósito Carta Y Oficio</a:t>
            </a:r>
            <a:r>
              <a:rPr lang="es-CL" sz="14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5.- </a:t>
            </a:r>
            <a:r>
              <a:rPr lang="es-CL" sz="1400" dirty="0">
                <a:solidFill>
                  <a:schemeClr val="dk1"/>
                </a:solidFill>
              </a:rPr>
              <a:t>Tintas y Tóner</a:t>
            </a:r>
            <a:r>
              <a:rPr lang="es-CL" sz="1400" dirty="0"/>
              <a:t>.  </a:t>
            </a:r>
          </a:p>
          <a:p>
            <a:r>
              <a:rPr lang="es-CL" sz="1400" dirty="0"/>
              <a:t>6.- </a:t>
            </a:r>
            <a:r>
              <a:rPr lang="es-CL" sz="1400" dirty="0">
                <a:solidFill>
                  <a:schemeClr val="dk1"/>
                </a:solidFill>
              </a:rPr>
              <a:t>Adquisición Libros </a:t>
            </a:r>
            <a:r>
              <a:rPr lang="es-CL" sz="1400" dirty="0" err="1">
                <a:solidFill>
                  <a:schemeClr val="dk1"/>
                </a:solidFill>
              </a:rPr>
              <a:t>Cod</a:t>
            </a:r>
            <a:r>
              <a:rPr lang="es-CL" sz="1400" dirty="0">
                <a:solidFill>
                  <a:schemeClr val="dk1"/>
                </a:solidFill>
              </a:rPr>
              <a:t>. Tributario, De Comercio, </a:t>
            </a:r>
            <a:r>
              <a:rPr lang="es-CL" sz="1400" dirty="0" err="1">
                <a:solidFill>
                  <a:schemeClr val="dk1"/>
                </a:solidFill>
              </a:rPr>
              <a:t>Cod</a:t>
            </a:r>
            <a:r>
              <a:rPr lang="es-CL" sz="1400" dirty="0">
                <a:solidFill>
                  <a:schemeClr val="dk1"/>
                </a:solidFill>
              </a:rPr>
              <a:t>. Del Trabajo, PARA Especialidad de Administración.</a:t>
            </a:r>
          </a:p>
          <a:p>
            <a:r>
              <a:rPr lang="es-CL" sz="1400" dirty="0"/>
              <a:t>7.- </a:t>
            </a:r>
            <a:r>
              <a:rPr lang="es-CL" sz="1400" dirty="0">
                <a:solidFill>
                  <a:schemeClr val="dk1"/>
                </a:solidFill>
              </a:rPr>
              <a:t>Adquisición Material De Oficina. Cartulina, Papel Lustre, Marcadores, Carpeta Plastificada, Goma Eva, Cintas, Carpetas, Block, </a:t>
            </a:r>
            <a:r>
              <a:rPr lang="es-CL" sz="1400" dirty="0" err="1">
                <a:solidFill>
                  <a:schemeClr val="dk1"/>
                </a:solidFill>
              </a:rPr>
              <a:t>Corchetera</a:t>
            </a:r>
            <a:r>
              <a:rPr lang="es-CL" sz="1400" dirty="0">
                <a:solidFill>
                  <a:schemeClr val="dk1"/>
                </a:solidFill>
              </a:rPr>
              <a:t>, </a:t>
            </a:r>
            <a:r>
              <a:rPr lang="es-CL" sz="1400" dirty="0"/>
              <a:t>Papel </a:t>
            </a:r>
            <a:r>
              <a:rPr lang="es-CL" sz="1400" dirty="0" err="1"/>
              <a:t>craft</a:t>
            </a:r>
            <a:r>
              <a:rPr lang="es-CL" sz="1400" dirty="0"/>
              <a:t>, </a:t>
            </a:r>
            <a:r>
              <a:rPr lang="es-CL" sz="1400" dirty="0">
                <a:solidFill>
                  <a:schemeClr val="dk1"/>
                </a:solidFill>
              </a:rPr>
              <a:t>Silicona – Cinta de Embalar, Etc..</a:t>
            </a:r>
            <a:endParaRPr lang="es-CL" sz="14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8.- </a:t>
            </a:r>
            <a:r>
              <a:rPr lang="es-CL" sz="1400" dirty="0">
                <a:solidFill>
                  <a:schemeClr val="dk1"/>
                </a:solidFill>
              </a:rPr>
              <a:t>Impresora Multifuncionales</a:t>
            </a:r>
            <a:r>
              <a:rPr lang="es-CL" sz="14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9.- </a:t>
            </a:r>
            <a:r>
              <a:rPr lang="es-CL" sz="1400" dirty="0">
                <a:solidFill>
                  <a:schemeClr val="dk1"/>
                </a:solidFill>
              </a:rPr>
              <a:t>Videos Proyectores</a:t>
            </a:r>
            <a:r>
              <a:rPr lang="es-CL" sz="1400" dirty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10.-</a:t>
            </a:r>
            <a:r>
              <a:rPr lang="es-CL" sz="1400" dirty="0">
                <a:solidFill>
                  <a:schemeClr val="dk1"/>
                </a:solidFill>
              </a:rPr>
              <a:t>Equipamiento Laboratorio Especialidad De Telecomunicaciones.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/>
              <a:t>11.-</a:t>
            </a:r>
            <a:r>
              <a:rPr lang="es-CL" sz="1400" dirty="0">
                <a:solidFill>
                  <a:schemeClr val="dk1"/>
                </a:solidFill>
              </a:rPr>
              <a:t>Insumos Para Laboratorio De La Especialidad De Química.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>
                <a:solidFill>
                  <a:schemeClr val="dk1"/>
                </a:solidFill>
              </a:rPr>
              <a:t>12.- </a:t>
            </a:r>
            <a:r>
              <a:rPr lang="es-MX" sz="1400" dirty="0">
                <a:solidFill>
                  <a:schemeClr val="dk1"/>
                </a:solidFill>
              </a:rPr>
              <a:t>Implementos Deportivos Balones Y Accesorios. ,10 balones de voleibol, 10 balones de futsal. -10 balones de Hándbol. ,10 balones de Basquetbol, 4 pecheras, 5 cuerda de entrenamiento ,4 cinta de demarcar, 2 escudos Taekwondo, 1 Set pelotas de </a:t>
            </a:r>
            <a:r>
              <a:rPr lang="es-MX" sz="1400" dirty="0" err="1">
                <a:solidFill>
                  <a:schemeClr val="dk1"/>
                </a:solidFill>
              </a:rPr>
              <a:t>poly</a:t>
            </a:r>
            <a:r>
              <a:rPr lang="es-MX" sz="1400" dirty="0">
                <a:solidFill>
                  <a:schemeClr val="dk1"/>
                </a:solidFill>
              </a:rPr>
              <a:t>.</a:t>
            </a:r>
          </a:p>
          <a:p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xmlns="" val="13033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71736" y="28572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002060"/>
                </a:solidFill>
                <a:latin typeface="Bodoni MT Black" pitchFamily="18" charset="0"/>
                <a:cs typeface="Calibri" pitchFamily="34" charset="0"/>
              </a:rPr>
              <a:t>LEY </a:t>
            </a:r>
            <a:r>
              <a:rPr lang="es-CL" sz="4000" b="1" dirty="0" smtClean="0">
                <a:solidFill>
                  <a:srgbClr val="002060"/>
                </a:solidFill>
                <a:latin typeface="Bodoni MT Black" pitchFamily="18" charset="0"/>
                <a:cs typeface="Calibri" pitchFamily="34" charset="0"/>
              </a:rPr>
              <a:t>SEP</a:t>
            </a:r>
            <a:endParaRPr lang="es-CL" sz="4000" b="1" dirty="0">
              <a:solidFill>
                <a:srgbClr val="002060"/>
              </a:solidFill>
              <a:latin typeface="Bodoni MT Black" pitchFamily="18" charset="0"/>
              <a:cs typeface="Calibri" pitchFamily="34" charset="0"/>
            </a:endParaRPr>
          </a:p>
        </p:txBody>
      </p:sp>
      <p:pic>
        <p:nvPicPr>
          <p:cNvPr id="6" name="5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7" name="6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3498724"/>
              </p:ext>
            </p:extLst>
          </p:nvPr>
        </p:nvGraphicFramePr>
        <p:xfrm>
          <a:off x="142844" y="1189681"/>
          <a:ext cx="8770192" cy="5239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548"/>
                <a:gridCol w="2192548"/>
                <a:gridCol w="2192548"/>
                <a:gridCol w="2192548"/>
              </a:tblGrid>
              <a:tr h="779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NOMBRE  PROYECTO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LEY SEP</a:t>
                      </a:r>
                      <a:endParaRPr lang="es-CL" sz="1600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2019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</a:rPr>
                        <a:t> 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291.542.132</a:t>
                      </a:r>
                      <a:endParaRPr lang="es-CL" sz="16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GASTOS REALIZADOS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  253.631.367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Bold" panose="020B0502040204020203" pitchFamily="34" charset="0"/>
                          <a:ea typeface="Calibri"/>
                          <a:cs typeface="Arial" pitchFamily="34" charset="0"/>
                        </a:rPr>
                        <a:t>SALDO AÑO 2020 $ 37.910.765 .-</a:t>
                      </a:r>
                      <a:endParaRPr lang="es-CL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$ 276.965.026</a:t>
                      </a:r>
                    </a:p>
                  </a:txBody>
                  <a:tcPr/>
                </a:tc>
              </a:tr>
              <a:tr h="31053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dirty="0" smtClean="0">
                          <a:effectLst/>
                        </a:rPr>
                        <a:t>ADQUISICION DE BIENES Y SERVICIOS.</a:t>
                      </a:r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12526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MX" sz="16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00447" y="2347534"/>
            <a:ext cx="8515466" cy="427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400" dirty="0"/>
              <a:t>13.- </a:t>
            </a:r>
            <a:r>
              <a:rPr lang="es-CL" sz="1400" dirty="0">
                <a:solidFill>
                  <a:schemeClr val="dk1"/>
                </a:solidFill>
              </a:rPr>
              <a:t>Equipamiento e Instrumentos para Laboratorio Especialidad De Electrónica.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>
                <a:solidFill>
                  <a:schemeClr val="dk1"/>
                </a:solidFill>
              </a:rPr>
              <a:t>14.- Insumos para Laboratorio Especialidad De Electrónica y telecomunicaciones.-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>
                <a:solidFill>
                  <a:schemeClr val="dk1"/>
                </a:solidFill>
              </a:rPr>
              <a:t>15.- </a:t>
            </a:r>
            <a:r>
              <a:rPr lang="es-MX" sz="1400" dirty="0">
                <a:solidFill>
                  <a:schemeClr val="dk1"/>
                </a:solidFill>
              </a:rPr>
              <a:t>Adquisición de contenedores. 75 Contenedores    de 20 </a:t>
            </a:r>
            <a:r>
              <a:rPr lang="es-MX" sz="1400" dirty="0" err="1">
                <a:solidFill>
                  <a:schemeClr val="dk1"/>
                </a:solidFill>
              </a:rPr>
              <a:t>Ltrs.</a:t>
            </a:r>
            <a:r>
              <a:rPr lang="es-MX" sz="1400" dirty="0">
                <a:solidFill>
                  <a:schemeClr val="dk1"/>
                </a:solidFill>
              </a:rPr>
              <a:t> 05 Contenedores de 120 </a:t>
            </a:r>
            <a:r>
              <a:rPr lang="es-MX" sz="1400" dirty="0" err="1">
                <a:solidFill>
                  <a:schemeClr val="dk1"/>
                </a:solidFill>
              </a:rPr>
              <a:t>Ltrs</a:t>
            </a:r>
            <a:r>
              <a:rPr lang="es-MX" sz="1400" dirty="0">
                <a:solidFill>
                  <a:schemeClr val="dk1"/>
                </a:solidFill>
              </a:rPr>
              <a:t>.  Para Taller De Reciclaje. Para Taller De Reciclaje.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400" dirty="0">
                <a:solidFill>
                  <a:schemeClr val="dk1"/>
                </a:solidFill>
              </a:rPr>
              <a:t>16.- </a:t>
            </a:r>
            <a:r>
              <a:rPr lang="es-MX" sz="1400" dirty="0" smtClean="0">
                <a:solidFill>
                  <a:schemeClr val="dk1"/>
                </a:solidFill>
              </a:rPr>
              <a:t>Insumos </a:t>
            </a:r>
            <a:r>
              <a:rPr lang="es-MX" sz="1400" dirty="0">
                <a:solidFill>
                  <a:schemeClr val="dk1"/>
                </a:solidFill>
              </a:rPr>
              <a:t>de - 90 Kit Teclado Mouse,  50 Pendrive,  01 Disco Externo Portátil. Esp. Administración.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400" dirty="0">
                <a:solidFill>
                  <a:schemeClr val="dk1"/>
                </a:solidFill>
              </a:rPr>
              <a:t>17.- </a:t>
            </a:r>
            <a:r>
              <a:rPr lang="es-CL" sz="1400" dirty="0">
                <a:solidFill>
                  <a:schemeClr val="dk1"/>
                </a:solidFill>
              </a:rPr>
              <a:t>Servicios De Promoción Cultural “El Kiosco De La Historia”.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CL" sz="1400" dirty="0">
                <a:solidFill>
                  <a:schemeClr val="dk1"/>
                </a:solidFill>
              </a:rPr>
              <a:t>18.- </a:t>
            </a:r>
            <a:r>
              <a:rPr lang="es-MX" sz="1400" dirty="0">
                <a:solidFill>
                  <a:schemeClr val="dk1"/>
                </a:solidFill>
              </a:rPr>
              <a:t>Diccionarios Práctico, 50 Antónimos Y Sinónimos  </a:t>
            </a:r>
            <a:r>
              <a:rPr lang="es-MX" sz="1400" dirty="0" err="1">
                <a:solidFill>
                  <a:schemeClr val="dk1"/>
                </a:solidFill>
              </a:rPr>
              <a:t>Sopena</a:t>
            </a:r>
            <a:r>
              <a:rPr lang="es-MX" sz="1400" dirty="0">
                <a:solidFill>
                  <a:schemeClr val="dk1"/>
                </a:solidFill>
              </a:rPr>
              <a:t>, 50 </a:t>
            </a:r>
            <a:r>
              <a:rPr lang="es-MX" sz="1400" dirty="0" err="1">
                <a:solidFill>
                  <a:schemeClr val="dk1"/>
                </a:solidFill>
              </a:rPr>
              <a:t>Aristo</a:t>
            </a:r>
            <a:r>
              <a:rPr lang="es-MX" sz="1400" dirty="0">
                <a:solidFill>
                  <a:schemeClr val="dk1"/>
                </a:solidFill>
              </a:rPr>
              <a:t> Ilustrados de la Legua Española. Depto. Lenguaje.</a:t>
            </a:r>
          </a:p>
          <a:p>
            <a:pPr>
              <a:lnSpc>
                <a:spcPct val="115000"/>
              </a:lnSpc>
            </a:pPr>
            <a:r>
              <a:rPr lang="es-MX" sz="1400" dirty="0">
                <a:solidFill>
                  <a:schemeClr val="dk1"/>
                </a:solidFill>
              </a:rPr>
              <a:t>19.- </a:t>
            </a:r>
            <a:r>
              <a:rPr lang="es-CL" sz="1400" dirty="0">
                <a:solidFill>
                  <a:schemeClr val="dk1"/>
                </a:solidFill>
              </a:rPr>
              <a:t>1600 Ticket Restauran.</a:t>
            </a:r>
          </a:p>
          <a:p>
            <a:pPr>
              <a:lnSpc>
                <a:spcPct val="115000"/>
              </a:lnSpc>
            </a:pPr>
            <a:r>
              <a:rPr lang="es-CL" sz="1400" dirty="0">
                <a:solidFill>
                  <a:schemeClr val="dk1"/>
                </a:solidFill>
              </a:rPr>
              <a:t>20.- Arriendo De Van, Salida Pedagógica Empresa </a:t>
            </a:r>
            <a:r>
              <a:rPr lang="es-CL" sz="1400" dirty="0" err="1">
                <a:solidFill>
                  <a:schemeClr val="dk1"/>
                </a:solidFill>
              </a:rPr>
              <a:t>Tecnocal</a:t>
            </a:r>
            <a:r>
              <a:rPr lang="es-CL" sz="1400" dirty="0">
                <a:solidFill>
                  <a:schemeClr val="dk1"/>
                </a:solidFill>
              </a:rPr>
              <a:t> S.A.</a:t>
            </a:r>
          </a:p>
          <a:p>
            <a:pPr>
              <a:lnSpc>
                <a:spcPct val="115000"/>
              </a:lnSpc>
            </a:pPr>
            <a:r>
              <a:rPr lang="es-CL" sz="1400" dirty="0">
                <a:solidFill>
                  <a:schemeClr val="dk1"/>
                </a:solidFill>
              </a:rPr>
              <a:t>21.- </a:t>
            </a:r>
            <a:r>
              <a:rPr lang="es-MX" sz="1400" dirty="0">
                <a:solidFill>
                  <a:schemeClr val="dk1"/>
                </a:solidFill>
              </a:rPr>
              <a:t>Arriendo De Graderías Celebración Día De La Chilenidad.</a:t>
            </a:r>
          </a:p>
          <a:p>
            <a:pPr>
              <a:lnSpc>
                <a:spcPct val="115000"/>
              </a:lnSpc>
            </a:pPr>
            <a:r>
              <a:rPr lang="es-MX" sz="1400" dirty="0">
                <a:solidFill>
                  <a:schemeClr val="dk1"/>
                </a:solidFill>
              </a:rPr>
              <a:t>22.- Adquisición De 31 Computadores </a:t>
            </a:r>
            <a:r>
              <a:rPr lang="es-MX" sz="1400" dirty="0" err="1">
                <a:solidFill>
                  <a:schemeClr val="dk1"/>
                </a:solidFill>
              </a:rPr>
              <a:t>Aio</a:t>
            </a:r>
            <a:r>
              <a:rPr lang="es-MX" sz="1400" dirty="0">
                <a:solidFill>
                  <a:schemeClr val="dk1"/>
                </a:solidFill>
              </a:rPr>
              <a:t> Lenovo V330-I3- 100/4gb/1tb/19,5. Esp. Administración.</a:t>
            </a:r>
          </a:p>
          <a:p>
            <a:pPr>
              <a:lnSpc>
                <a:spcPct val="115000"/>
              </a:lnSpc>
            </a:pPr>
            <a:r>
              <a:rPr lang="es-MX" sz="1400" dirty="0">
                <a:solidFill>
                  <a:schemeClr val="dk1"/>
                </a:solidFill>
              </a:rPr>
              <a:t>23.- </a:t>
            </a:r>
            <a:r>
              <a:rPr lang="es-CL" sz="1400" dirty="0">
                <a:solidFill>
                  <a:schemeClr val="dk1"/>
                </a:solidFill>
              </a:rPr>
              <a:t>Adquisición De Tambores De Impresión Para Fotocopiadora. </a:t>
            </a:r>
          </a:p>
          <a:p>
            <a:pPr>
              <a:lnSpc>
                <a:spcPct val="115000"/>
              </a:lnSpc>
            </a:pPr>
            <a:r>
              <a:rPr lang="es-CL" sz="1400" dirty="0">
                <a:solidFill>
                  <a:schemeClr val="dk1"/>
                </a:solidFill>
              </a:rPr>
              <a:t>24.- </a:t>
            </a:r>
            <a:r>
              <a:rPr lang="es-MX" sz="1400" dirty="0">
                <a:solidFill>
                  <a:schemeClr val="dk1"/>
                </a:solidFill>
              </a:rPr>
              <a:t>Adquisición De:  05 Guitarras 03 Pianos. Asignatura de Música.</a:t>
            </a:r>
          </a:p>
          <a:p>
            <a:pPr>
              <a:lnSpc>
                <a:spcPct val="115000"/>
              </a:lnSpc>
            </a:pPr>
            <a:r>
              <a:rPr lang="es-MX" sz="1400" dirty="0">
                <a:solidFill>
                  <a:schemeClr val="dk1"/>
                </a:solidFill>
              </a:rPr>
              <a:t>25.- Adquisición De Libros De Inglés. Diccionarios de inglés, libros de inglés </a:t>
            </a:r>
            <a:r>
              <a:rPr lang="es-MX" sz="1400" dirty="0" smtClean="0">
                <a:solidFill>
                  <a:schemeClr val="dk1"/>
                </a:solidFill>
              </a:rPr>
              <a:t>- </a:t>
            </a:r>
            <a:r>
              <a:rPr lang="es-MX" sz="1400" dirty="0" err="1" smtClean="0">
                <a:solidFill>
                  <a:schemeClr val="dk1"/>
                </a:solidFill>
              </a:rPr>
              <a:t>telecom</a:t>
            </a:r>
            <a:r>
              <a:rPr lang="es-MX" sz="1400" dirty="0" smtClean="0">
                <a:solidFill>
                  <a:schemeClr val="dk1"/>
                </a:solidFill>
              </a:rPr>
              <a:t> </a:t>
            </a:r>
            <a:r>
              <a:rPr lang="es-MX" sz="1400" dirty="0">
                <a:solidFill>
                  <a:schemeClr val="dk1"/>
                </a:solidFill>
              </a:rPr>
              <a:t>- </a:t>
            </a:r>
            <a:r>
              <a:rPr lang="es-MX" sz="1400" dirty="0" err="1">
                <a:solidFill>
                  <a:schemeClr val="dk1"/>
                </a:solidFill>
              </a:rPr>
              <a:t>logístic</a:t>
            </a:r>
            <a:r>
              <a:rPr lang="es-MX" sz="1400" dirty="0">
                <a:solidFill>
                  <a:schemeClr val="dk1"/>
                </a:solidFill>
              </a:rPr>
              <a:t> </a:t>
            </a:r>
            <a:r>
              <a:rPr lang="es-MX" sz="1400" dirty="0" err="1">
                <a:solidFill>
                  <a:schemeClr val="dk1"/>
                </a:solidFill>
              </a:rPr>
              <a:t>multirom</a:t>
            </a:r>
            <a:r>
              <a:rPr lang="es-MX" sz="1400" dirty="0">
                <a:solidFill>
                  <a:schemeClr val="dk1"/>
                </a:solidFill>
              </a:rPr>
              <a:t>. - </a:t>
            </a:r>
            <a:r>
              <a:rPr lang="es-MX" sz="1400" dirty="0" err="1">
                <a:solidFill>
                  <a:schemeClr val="dk1"/>
                </a:solidFill>
              </a:rPr>
              <a:t>Busines</a:t>
            </a:r>
            <a:r>
              <a:rPr lang="es-MX" sz="1400" dirty="0">
                <a:solidFill>
                  <a:schemeClr val="dk1"/>
                </a:solidFill>
              </a:rPr>
              <a:t> -</a:t>
            </a:r>
            <a:r>
              <a:rPr lang="es-MX" sz="1400" dirty="0" err="1">
                <a:solidFill>
                  <a:schemeClr val="dk1"/>
                </a:solidFill>
              </a:rPr>
              <a:t>Result</a:t>
            </a:r>
            <a:r>
              <a:rPr lang="es-MX" sz="1400" dirty="0">
                <a:solidFill>
                  <a:schemeClr val="dk1"/>
                </a:solidFill>
              </a:rPr>
              <a:t>  + </a:t>
            </a:r>
            <a:r>
              <a:rPr lang="es-MX" sz="1400" dirty="0" err="1">
                <a:solidFill>
                  <a:schemeClr val="dk1"/>
                </a:solidFill>
              </a:rPr>
              <a:t>dvds</a:t>
            </a:r>
            <a:r>
              <a:rPr lang="es-MX" sz="1400" dirty="0">
                <a:solidFill>
                  <a:schemeClr val="dk1"/>
                </a:solidFill>
              </a:rPr>
              <a:t> Depto. de Ingles.</a:t>
            </a:r>
          </a:p>
          <a:p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xmlns="" val="17411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357290" y="214290"/>
            <a:ext cx="6572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Salidas Pedagógicas 2019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Arriendo De Buses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06232"/>
            <a:ext cx="4032448" cy="44710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39" y="1406232"/>
            <a:ext cx="3747059" cy="44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980728"/>
            <a:ext cx="3900015" cy="29250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971546"/>
            <a:ext cx="3900014" cy="2193758"/>
          </a:xfrm>
          <a:prstGeom prst="rect">
            <a:avLst/>
          </a:prstGeom>
        </p:spPr>
      </p:pic>
      <p:sp>
        <p:nvSpPr>
          <p:cNvPr id="10" name="8 Rectángulo"/>
          <p:cNvSpPr/>
          <p:nvPr/>
        </p:nvSpPr>
        <p:spPr>
          <a:xfrm>
            <a:off x="1357290" y="214290"/>
            <a:ext cx="657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Talleres SEP.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264" y="979918"/>
            <a:ext cx="4285174" cy="29258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239"/>
          <a:stretch/>
        </p:blipFill>
        <p:spPr>
          <a:xfrm>
            <a:off x="358264" y="3971546"/>
            <a:ext cx="4285174" cy="21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4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98460"/>
            <a:ext cx="4111479" cy="29250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047216"/>
            <a:ext cx="4111478" cy="2345055"/>
          </a:xfrm>
          <a:prstGeom prst="rect">
            <a:avLst/>
          </a:prstGeom>
        </p:spPr>
      </p:pic>
      <p:sp>
        <p:nvSpPr>
          <p:cNvPr id="10" name="8 Rectángulo"/>
          <p:cNvSpPr/>
          <p:nvPr/>
        </p:nvSpPr>
        <p:spPr>
          <a:xfrm>
            <a:off x="1357290" y="214290"/>
            <a:ext cx="657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Talleres SEP.</a:t>
            </a:r>
            <a:endParaRPr lang="es-CL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 descr="C:\Users\weeeee\Downloads\WhatsApp Image 2019-06-03 at 16.58.43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995519"/>
            <a:ext cx="4104456" cy="292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 descr="C:\Users\weeeee\Downloads\WhatsApp Image 2019-06-03 at 16.58.43 (1)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47217"/>
            <a:ext cx="4104456" cy="234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29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034825" y="214290"/>
            <a:ext cx="536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papel Multiuso.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66" y="1052736"/>
            <a:ext cx="7837673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785844" y="214290"/>
            <a:ext cx="58657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1600 Vales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Colaciones En Salidas Pedagógicas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12776"/>
            <a:ext cx="770485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0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21297" y="1980252"/>
            <a:ext cx="4703382" cy="35275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661" y="1980252"/>
            <a:ext cx="4703382" cy="3527537"/>
          </a:xfrm>
          <a:prstGeom prst="rect">
            <a:avLst/>
          </a:prstGeom>
        </p:spPr>
      </p:pic>
      <p:sp>
        <p:nvSpPr>
          <p:cNvPr id="9" name="9 Rectángulo"/>
          <p:cNvSpPr/>
          <p:nvPr/>
        </p:nvSpPr>
        <p:spPr>
          <a:xfrm>
            <a:off x="1026921" y="214290"/>
            <a:ext cx="7229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y Equipos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para Especialidad  de Telecomunicaciones.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3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77" y="3755212"/>
            <a:ext cx="3866590" cy="24210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32384" y="1291507"/>
            <a:ext cx="3851583" cy="24089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37705" y="1701187"/>
            <a:ext cx="4876422" cy="4057063"/>
          </a:xfrm>
          <a:prstGeom prst="rect">
            <a:avLst/>
          </a:prstGeom>
        </p:spPr>
      </p:pic>
      <p:sp>
        <p:nvSpPr>
          <p:cNvPr id="14" name="9 Rectángulo"/>
          <p:cNvSpPr/>
          <p:nvPr/>
        </p:nvSpPr>
        <p:spPr>
          <a:xfrm>
            <a:off x="1026921" y="214290"/>
            <a:ext cx="7229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y Equipos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para Especialidad  de Telecomunicaciones.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3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91584"/>
            <a:ext cx="8280920" cy="4845727"/>
          </a:xfrm>
          <a:prstGeom prst="rect">
            <a:avLst/>
          </a:prstGeom>
        </p:spPr>
      </p:pic>
      <p:sp>
        <p:nvSpPr>
          <p:cNvPr id="14" name="9 Rectángulo"/>
          <p:cNvSpPr/>
          <p:nvPr/>
        </p:nvSpPr>
        <p:spPr>
          <a:xfrm>
            <a:off x="1026921" y="214290"/>
            <a:ext cx="7229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y Equipos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para Especialidad  de Telecomunicaciones.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3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07704" y="188640"/>
            <a:ext cx="5378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FONDOS RECIBIDOS </a:t>
            </a:r>
            <a:r>
              <a:rPr lang="es-CL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AÑO </a:t>
            </a:r>
            <a:r>
              <a:rPr lang="es-CL" sz="32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2019</a:t>
            </a:r>
            <a:endParaRPr lang="es-CL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160739" y="601524"/>
            <a:ext cx="2872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latin typeface="Calibri" pitchFamily="34" charset="0"/>
                <a:cs typeface="Calibri" pitchFamily="34" charset="0"/>
              </a:rPr>
              <a:t>MANTENIMIENTO</a:t>
            </a:r>
            <a:endParaRPr lang="es-CL" sz="2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2789931"/>
              </p:ext>
            </p:extLst>
          </p:nvPr>
        </p:nvGraphicFramePr>
        <p:xfrm>
          <a:off x="194296" y="1397000"/>
          <a:ext cx="8770192" cy="5070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548"/>
                <a:gridCol w="2192548"/>
                <a:gridCol w="2192548"/>
                <a:gridCol w="2192548"/>
              </a:tblGrid>
              <a:tr h="663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NOMBRE  PROYECTO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MANTENIMIENTO</a:t>
                      </a:r>
                      <a:endParaRPr lang="es-CL" sz="1600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</a:rPr>
                        <a:t>$</a:t>
                      </a:r>
                      <a:r>
                        <a:rPr lang="es-CL" sz="1600" b="1" baseline="0" dirty="0" smtClean="0">
                          <a:effectLst/>
                          <a:latin typeface="Bahnschrift SemiBold" panose="020B0502040204020203" pitchFamily="34" charset="0"/>
                        </a:rPr>
                        <a:t> </a:t>
                      </a: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</a:rPr>
                        <a:t>18.334.793</a:t>
                      </a:r>
                      <a:endParaRPr lang="es-CL" sz="1600" b="1" dirty="0" smtClean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600" b="1" dirty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GASTOS REALIZADOS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</a:t>
                      </a:r>
                      <a:r>
                        <a:rPr kumimoji="0" lang="es-CL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10.629.690</a:t>
                      </a:r>
                      <a:endParaRPr lang="es-CL" sz="1600" b="1" dirty="0" smtClean="0">
                        <a:effectLst/>
                        <a:latin typeface="Bahnschrift SemiBold" panose="020B0502040204020203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38084" marR="38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effectLst/>
                          <a:latin typeface="Bahnschrift SemiBold" panose="020B0502040204020203" pitchFamily="34" charset="0"/>
                        </a:rPr>
                        <a:t>AÑO 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 dirty="0" smtClean="0">
                          <a:effectLst/>
                          <a:latin typeface="Bahnschrift SemiBold" panose="020B0502040204020203" pitchFamily="34" charset="0"/>
                          <a:ea typeface="Calibri"/>
                          <a:cs typeface="Calibri" pitchFamily="34" charset="0"/>
                        </a:rPr>
                        <a:t>$ </a:t>
                      </a:r>
                    </a:p>
                  </a:txBody>
                  <a:tcPr/>
                </a:tc>
              </a:tr>
              <a:tr h="42418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dirty="0" smtClean="0">
                          <a:effectLst/>
                        </a:rPr>
                        <a:t>TRABAJOS REALIZADOS</a:t>
                      </a:r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65875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CL" sz="1400" dirty="0" smtClean="0">
                          <a:effectLst/>
                        </a:rPr>
                        <a:t>1.- Reparación De Techumbre Área</a:t>
                      </a:r>
                      <a:r>
                        <a:rPr lang="es-CL" sz="1400" baseline="0" dirty="0" smtClean="0">
                          <a:effectLst/>
                        </a:rPr>
                        <a:t> De Química Salas De La 17 A La 22.-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aseline="0" dirty="0" smtClean="0">
                          <a:effectLst/>
                        </a:rPr>
                        <a:t>Levantar Techo, Sacar Canales Antiguas Instalación De Canaletas De </a:t>
                      </a:r>
                      <a:r>
                        <a:rPr lang="es-CL" sz="1400" baseline="0" dirty="0" err="1" smtClean="0">
                          <a:effectLst/>
                        </a:rPr>
                        <a:t>Zing</a:t>
                      </a:r>
                      <a:r>
                        <a:rPr lang="es-CL" sz="1400" baseline="0" dirty="0" smtClean="0">
                          <a:effectLst/>
                        </a:rPr>
                        <a:t> Y </a:t>
                      </a:r>
                      <a:r>
                        <a:rPr lang="es-CL" sz="1400" baseline="0" dirty="0" err="1" smtClean="0">
                          <a:effectLst/>
                        </a:rPr>
                        <a:t>Pvc</a:t>
                      </a:r>
                      <a:r>
                        <a:rPr lang="es-CL" sz="1400" baseline="0" dirty="0" smtClean="0">
                          <a:effectLst/>
                        </a:rPr>
                        <a:t>  Nuevas Con Nueva Salida De Aguas Lluvias, Forrado De Muros Para Salida De Aguas Lluvias, Instalación De Mallas De Protección Contra Palomas.</a:t>
                      </a:r>
                      <a:endParaRPr lang="es-CL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2.- Cambio De Cerraduras Camarín Baño Y</a:t>
                      </a:r>
                      <a:r>
                        <a:rPr lang="es-CL" sz="1400" baseline="0" dirty="0" smtClean="0">
                          <a:effectLst/>
                        </a:rPr>
                        <a:t> Salas </a:t>
                      </a:r>
                      <a:r>
                        <a:rPr lang="es-CL" sz="1400" dirty="0" smtClean="0">
                          <a:effectLst/>
                        </a:rPr>
                        <a:t>De Clases.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3.- Pintura Fachada Exterior</a:t>
                      </a:r>
                      <a:r>
                        <a:rPr lang="es-CL" sz="1400" baseline="0" dirty="0" smtClean="0">
                          <a:effectLst/>
                        </a:rPr>
                        <a:t> Interior, Portón, Rejas.</a:t>
                      </a:r>
                      <a:endParaRPr lang="es-CL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4.- Reparación Portón Oriente.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5.- Reposición De Vidrios</a:t>
                      </a:r>
                      <a:r>
                        <a:rPr lang="es-CL" sz="1400" baseline="0" dirty="0" smtClean="0">
                          <a:effectLst/>
                        </a:rPr>
                        <a:t> En </a:t>
                      </a:r>
                      <a:r>
                        <a:rPr lang="es-CL" sz="1400" dirty="0" smtClean="0">
                          <a:effectLst/>
                        </a:rPr>
                        <a:t>Baños Salas, Mampara Oficinas.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6.- Reparación De Muros, Entrada En Sala, Escaleras Bodegas.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7.- Reparaciones De Estanque De Baños Camarines , Llave De Paso, Flexibles,</a:t>
                      </a:r>
                      <a:r>
                        <a:rPr lang="es-CL" sz="1400" baseline="0" dirty="0" smtClean="0">
                          <a:effectLst/>
                        </a:rPr>
                        <a:t> Fugas </a:t>
                      </a:r>
                      <a:r>
                        <a:rPr lang="es-CL" sz="1400" baseline="0" dirty="0" err="1" smtClean="0">
                          <a:effectLst/>
                        </a:rPr>
                        <a:t>Wc</a:t>
                      </a:r>
                      <a:r>
                        <a:rPr lang="es-CL" sz="1400" baseline="0" dirty="0" smtClean="0">
                          <a:effectLst/>
                        </a:rPr>
                        <a:t>, Cambio De Pernos De Anclaje, Destape De Alcantarillado.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8.- Reparación De Tabiquería En Centro De Alumnos,</a:t>
                      </a:r>
                      <a:r>
                        <a:rPr lang="es-CL" sz="1400" baseline="0" dirty="0" smtClean="0">
                          <a:effectLst/>
                        </a:rPr>
                        <a:t> Oficina Pie.</a:t>
                      </a:r>
                      <a:endParaRPr lang="es-CL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9.- Instalación De Soportes De Guitaras..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10.-Reparacion De Rejas Gimnasio E Instalación De Rejas De Pasillo.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smtClean="0">
                          <a:effectLst/>
                        </a:rPr>
                        <a:t>11.- Reparacion</a:t>
                      </a:r>
                      <a:r>
                        <a:rPr lang="es-CL" sz="1400" dirty="0" smtClean="0">
                          <a:effectLst/>
                        </a:rPr>
                        <a:t> Eléctrica.</a:t>
                      </a:r>
                      <a:endParaRPr lang="es-CL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s-C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10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966905" y="214290"/>
            <a:ext cx="73495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para la especialidad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de Telecomunicaciones.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04458" y="2372406"/>
            <a:ext cx="5045240" cy="28379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91508"/>
            <a:ext cx="5015003" cy="50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6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026921" y="214290"/>
            <a:ext cx="72294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y Equipos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para Especialidad  de Telecomunicaciones.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91584"/>
            <a:ext cx="7974554" cy="48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6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522005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91972"/>
            <a:ext cx="3931929" cy="47013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057" y="1414254"/>
            <a:ext cx="3931929" cy="4679041"/>
          </a:xfrm>
          <a:prstGeom prst="rect">
            <a:avLst/>
          </a:prstGeom>
        </p:spPr>
      </p:pic>
      <p:sp>
        <p:nvSpPr>
          <p:cNvPr id="13" name="9 Rectángulo"/>
          <p:cNvSpPr/>
          <p:nvPr/>
        </p:nvSpPr>
        <p:spPr>
          <a:xfrm>
            <a:off x="1377787" y="214290"/>
            <a:ext cx="65277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Equipos para Especialidad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de Electrónica.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9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656" y="381168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522005"/>
            <a:ext cx="571504" cy="7155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60" y="1458386"/>
            <a:ext cx="4896544" cy="47069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7" y="1458386"/>
            <a:ext cx="3312368" cy="4706918"/>
          </a:xfrm>
          <a:prstGeom prst="rect">
            <a:avLst/>
          </a:prstGeom>
        </p:spPr>
      </p:pic>
      <p:sp>
        <p:nvSpPr>
          <p:cNvPr id="15" name="9 Rectángulo"/>
          <p:cNvSpPr/>
          <p:nvPr/>
        </p:nvSpPr>
        <p:spPr>
          <a:xfrm>
            <a:off x="1377787" y="214290"/>
            <a:ext cx="65277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Equipos para Especialidad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de Electrónica.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3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180" y="554347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547" y="654351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377787" y="214290"/>
            <a:ext cx="65277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Equipos para Especialidad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de Electrónica.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843" y="1683164"/>
            <a:ext cx="3931929" cy="45541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370" y="1674366"/>
            <a:ext cx="4217681" cy="45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83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5539" y="395109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947253" y="214290"/>
            <a:ext cx="73888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Impresora  para la especialidad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de Electrónica.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44" y="1436650"/>
            <a:ext cx="8240412" cy="47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01" y="333949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942719" y="214290"/>
            <a:ext cx="53978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Impresora 3D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Especialidad de Química,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5" y="3754595"/>
            <a:ext cx="3960440" cy="21979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446" y="1275685"/>
            <a:ext cx="3960440" cy="22978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45" y="1361816"/>
            <a:ext cx="4125455" cy="48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9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01" y="333949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193201" y="214290"/>
            <a:ext cx="48969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Especialidad de Química,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374130"/>
            <a:ext cx="8420511" cy="48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6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193201" y="214290"/>
            <a:ext cx="48969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Especialidad de Química.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008" y="3933056"/>
            <a:ext cx="3890596" cy="23762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844" y="1412775"/>
            <a:ext cx="3890596" cy="24026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93" y="3907473"/>
            <a:ext cx="3816424" cy="24026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2775"/>
            <a:ext cx="3816424" cy="24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7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900382" y="214290"/>
            <a:ext cx="74825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mecheros, químicos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para la Especialidad  de Química,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412776"/>
            <a:ext cx="3600400" cy="24989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954347"/>
            <a:ext cx="3600400" cy="24989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42" t="6378" r="28894" b="37187"/>
          <a:stretch/>
        </p:blipFill>
        <p:spPr>
          <a:xfrm>
            <a:off x="467544" y="1391584"/>
            <a:ext cx="4342566" cy="504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8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799" y="3719809"/>
            <a:ext cx="3682174" cy="249199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268761"/>
            <a:ext cx="3376894" cy="231325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245370"/>
            <a:ext cx="2865728" cy="229755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662475"/>
            <a:ext cx="2577696" cy="2532671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682935"/>
            <a:ext cx="1898229" cy="2536256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400" y="1268760"/>
            <a:ext cx="177848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982234" y="214290"/>
            <a:ext cx="73188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teclados, pendrive, disco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Duro para Especialidad  de Administración.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84787"/>
            <a:ext cx="4464496" cy="46085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7" r="12637"/>
          <a:stretch/>
        </p:blipFill>
        <p:spPr>
          <a:xfrm rot="5400000">
            <a:off x="4608005" y="2024847"/>
            <a:ext cx="460850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6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858784" y="214290"/>
            <a:ext cx="5565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libros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Especialidad  de Administración.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64" b="11544"/>
          <a:stretch/>
        </p:blipFill>
        <p:spPr>
          <a:xfrm>
            <a:off x="323528" y="1556792"/>
            <a:ext cx="2916997" cy="46085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6" t="16218" r="6167" b="7325"/>
          <a:stretch/>
        </p:blipFill>
        <p:spPr>
          <a:xfrm>
            <a:off x="3203848" y="1556792"/>
            <a:ext cx="2814827" cy="46085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2"/>
          <a:stretch/>
        </p:blipFill>
        <p:spPr>
          <a:xfrm>
            <a:off x="6025784" y="1556792"/>
            <a:ext cx="27901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2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032438" y="214290"/>
            <a:ext cx="72184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31 computadores para </a:t>
            </a:r>
          </a:p>
          <a:p>
            <a:pPr algn="ctr"/>
            <a:r>
              <a:rPr lang="es-CL" sz="3200" dirty="0" err="1" smtClean="0">
                <a:latin typeface="Calibri" pitchFamily="34" charset="0"/>
                <a:ea typeface="Calibri"/>
                <a:cs typeface="Calibri" pitchFamily="34" charset="0"/>
              </a:rPr>
              <a:t>All</a:t>
            </a:r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in </a:t>
            </a:r>
            <a:r>
              <a:rPr lang="es-CL" sz="3200" dirty="0" err="1" smtClean="0">
                <a:latin typeface="Calibri" pitchFamily="34" charset="0"/>
                <a:ea typeface="Calibri"/>
                <a:cs typeface="Calibri" pitchFamily="34" charset="0"/>
              </a:rPr>
              <a:t>one</a:t>
            </a:r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 Especialidad  de Administración.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750" y="1831644"/>
            <a:ext cx="4956043" cy="38164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02233" y="1964926"/>
            <a:ext cx="4956043" cy="36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839455" y="214290"/>
            <a:ext cx="56044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materiales para </a:t>
            </a:r>
          </a:p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Departamento Educación Física. 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33" r="22807"/>
          <a:stretch/>
        </p:blipFill>
        <p:spPr>
          <a:xfrm rot="10800000">
            <a:off x="467545" y="1391056"/>
            <a:ext cx="2592287" cy="23259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8" r="18827"/>
          <a:stretch/>
        </p:blipFill>
        <p:spPr>
          <a:xfrm rot="10800000">
            <a:off x="6228183" y="1391056"/>
            <a:ext cx="2520281" cy="2325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43" r="19299"/>
          <a:stretch/>
        </p:blipFill>
        <p:spPr>
          <a:xfrm rot="10800000">
            <a:off x="467544" y="3885237"/>
            <a:ext cx="2592288" cy="23259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8" r="18827"/>
          <a:stretch/>
        </p:blipFill>
        <p:spPr>
          <a:xfrm rot="10800000">
            <a:off x="3419871" y="1391056"/>
            <a:ext cx="2520281" cy="23259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r="22437" b="24407"/>
          <a:stretch/>
        </p:blipFill>
        <p:spPr>
          <a:xfrm>
            <a:off x="3359830" y="3905031"/>
            <a:ext cx="5388633" cy="23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1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827584" y="214217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Culturales y Artístico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El Quiosco de la Historia.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989"/>
          <a:stretch/>
        </p:blipFill>
        <p:spPr>
          <a:xfrm>
            <a:off x="5152624" y="1556792"/>
            <a:ext cx="3523832" cy="43692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80" y="1272879"/>
            <a:ext cx="4345160" cy="24441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188" y="3758290"/>
            <a:ext cx="4318851" cy="25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827584" y="214217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Culturales y Artístico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Ballet folclórico Bafochi.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404" y="3557868"/>
            <a:ext cx="4583846" cy="26840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811" y="3573016"/>
            <a:ext cx="4403956" cy="268401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84" y="1215311"/>
            <a:ext cx="4075844" cy="26834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812" y="1215311"/>
            <a:ext cx="4415528" cy="26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9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381408" y="357166"/>
            <a:ext cx="46780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Adquisición De Libros Para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El Departamento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De Ingles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415" y="1458416"/>
            <a:ext cx="4788025" cy="44908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20773" y="2496668"/>
            <a:ext cx="4788024" cy="2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625586" y="285728"/>
            <a:ext cx="3456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Materiales </a:t>
            </a:r>
            <a:r>
              <a:rPr lang="es-CL" sz="2800" dirty="0" err="1" smtClean="0">
                <a:latin typeface="Calibri" pitchFamily="34" charset="0"/>
                <a:cs typeface="Calibri" pitchFamily="34" charset="0"/>
              </a:rPr>
              <a:t>Materiales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136824"/>
            <a:ext cx="2728421" cy="24629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3846344"/>
            <a:ext cx="2728421" cy="24629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124744"/>
            <a:ext cx="2728421" cy="2462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846344"/>
            <a:ext cx="2728421" cy="24629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19" y="1127930"/>
            <a:ext cx="2728421" cy="24629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46344"/>
            <a:ext cx="2728421" cy="24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969115" y="345022"/>
            <a:ext cx="5180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ea typeface="Calibri"/>
                <a:cs typeface="Calibri" pitchFamily="34" charset="0"/>
              </a:rPr>
              <a:t>Adquisición De Tóner y Tintas.</a:t>
            </a:r>
            <a:endParaRPr lang="es-C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138542"/>
            <a:ext cx="2997859" cy="22483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24744"/>
            <a:ext cx="3792295" cy="28442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96" y="1111416"/>
            <a:ext cx="3849788" cy="28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11065" y="285728"/>
            <a:ext cx="7910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Adquisición de Instrumentos </a:t>
            </a:r>
          </a:p>
          <a:p>
            <a:pPr algn="ctr"/>
            <a:r>
              <a:rPr lang="es-CL" sz="3200" dirty="0">
                <a:latin typeface="Calibri" pitchFamily="34" charset="0"/>
                <a:cs typeface="Calibri" pitchFamily="34" charset="0"/>
              </a:rPr>
              <a:t>D</a:t>
            </a:r>
            <a:r>
              <a:rPr lang="es-CL" sz="3200" dirty="0" smtClean="0">
                <a:latin typeface="Calibri" pitchFamily="34" charset="0"/>
                <a:cs typeface="Calibri" pitchFamily="34" charset="0"/>
              </a:rPr>
              <a:t>epartamento de Música Teclados y Guitarras.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2590" y="1963924"/>
            <a:ext cx="5018380" cy="38164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630499" y="1362945"/>
            <a:ext cx="4185411" cy="2448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872134"/>
            <a:ext cx="4171903" cy="24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489332"/>
            <a:ext cx="2902953" cy="479575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89331"/>
            <a:ext cx="2886209" cy="479575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2593" y="1489332"/>
            <a:ext cx="2720076" cy="47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6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23528" y="2010237"/>
            <a:ext cx="4176464" cy="35069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010236"/>
            <a:ext cx="4171904" cy="3506995"/>
          </a:xfrm>
          <a:prstGeom prst="rect">
            <a:avLst/>
          </a:prstGeom>
        </p:spPr>
      </p:pic>
      <p:sp>
        <p:nvSpPr>
          <p:cNvPr id="9" name="9 Rectángulo"/>
          <p:cNvSpPr/>
          <p:nvPr/>
        </p:nvSpPr>
        <p:spPr>
          <a:xfrm>
            <a:off x="1437284" y="285728"/>
            <a:ext cx="65911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Adquisición arriendo para celebración </a:t>
            </a:r>
          </a:p>
          <a:p>
            <a:pPr algn="ctr"/>
            <a:r>
              <a:rPr lang="es-CL" sz="3200" dirty="0" smtClean="0">
                <a:latin typeface="Calibri" pitchFamily="34" charset="0"/>
                <a:cs typeface="Calibri" pitchFamily="34" charset="0"/>
              </a:rPr>
              <a:t>Día de la </a:t>
            </a:r>
            <a:r>
              <a:rPr lang="es-CL" sz="3200" dirty="0" err="1" smtClean="0">
                <a:latin typeface="Calibri" pitchFamily="34" charset="0"/>
                <a:cs typeface="Calibri" pitchFamily="34" charset="0"/>
              </a:rPr>
              <a:t>Chilenidad</a:t>
            </a:r>
            <a:r>
              <a:rPr lang="es-CL" sz="32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142976" y="285728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ea typeface="Calibri"/>
                <a:cs typeface="Calibri" pitchFamily="34" charset="0"/>
              </a:rPr>
              <a:t>IMPLEMENTOS PARA TALLERES SEP</a:t>
            </a:r>
            <a:endParaRPr lang="es-CL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3967" y="1873354"/>
            <a:ext cx="4939446" cy="36724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32406" y="2023444"/>
            <a:ext cx="4939444" cy="3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71670" y="357166"/>
            <a:ext cx="5028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TALLERES LEY SEP      2019</a:t>
            </a:r>
            <a:endParaRPr lang="es-CL" sz="3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6082311"/>
              </p:ext>
            </p:extLst>
          </p:nvPr>
        </p:nvGraphicFramePr>
        <p:xfrm>
          <a:off x="251520" y="1844825"/>
          <a:ext cx="8626176" cy="409406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562762"/>
                <a:gridCol w="5063414"/>
              </a:tblGrid>
              <a:tr h="6403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1600" dirty="0" smtClean="0">
                          <a:effectLst/>
                        </a:rPr>
                        <a:t>Deportivos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1600" dirty="0" smtClean="0">
                          <a:effectLst/>
                        </a:rPr>
                        <a:t>Musicales y culturales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64033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/>
                        <a:buChar char="-"/>
                        <a:tabLst/>
                        <a:defRPr/>
                      </a:pPr>
                      <a:r>
                        <a:rPr lang="es-CL" sz="1600" dirty="0" smtClean="0">
                          <a:effectLst/>
                        </a:rPr>
                        <a:t>Taller de Crossfit.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Viola y Violín </a:t>
                      </a:r>
                      <a:r>
                        <a:rPr lang="es-CL" sz="1600" dirty="0" smtClean="0">
                          <a:effectLst/>
                        </a:rPr>
                        <a:t>.  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1613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Tenis de </a:t>
                      </a:r>
                      <a:r>
                        <a:rPr lang="es-CL" sz="1600" dirty="0" smtClean="0">
                          <a:effectLst/>
                        </a:rPr>
                        <a:t>Mesa.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Clarinete y </a:t>
                      </a:r>
                      <a:r>
                        <a:rPr lang="es-CL" sz="1600" dirty="0" smtClean="0">
                          <a:effectLst/>
                        </a:rPr>
                        <a:t>Flauta.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1613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Voleibol </a:t>
                      </a:r>
                      <a:r>
                        <a:rPr lang="es-CL" sz="1600" dirty="0" smtClean="0">
                          <a:effectLst/>
                        </a:rPr>
                        <a:t>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</a:t>
                      </a:r>
                      <a:r>
                        <a:rPr lang="es-CL" sz="1600" dirty="0" smtClean="0">
                          <a:effectLst/>
                        </a:rPr>
                        <a:t>Saxofón.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1613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</a:t>
                      </a:r>
                      <a:r>
                        <a:rPr lang="es-CL" sz="1600" dirty="0" smtClean="0">
                          <a:effectLst/>
                        </a:rPr>
                        <a:t>Básquetbol 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1600" dirty="0">
                          <a:effectLst/>
                        </a:rPr>
                        <a:t>Taller de Bajo y </a:t>
                      </a:r>
                      <a:r>
                        <a:rPr lang="es-CL" sz="1600" dirty="0" smtClean="0">
                          <a:effectLst/>
                        </a:rPr>
                        <a:t>Guitarra.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5528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r>
                        <a:rPr lang="es-CL" sz="1600" dirty="0" smtClean="0">
                          <a:effectLst/>
                        </a:rPr>
                        <a:t>-     Taller de Medio Ambiente.</a:t>
                      </a: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70969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4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6" name="5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4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14678" y="285728"/>
            <a:ext cx="27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Talleres </a:t>
            </a:r>
            <a:r>
              <a:rPr lang="es-CL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2019 </a:t>
            </a:r>
            <a:endParaRPr lang="es-CL" sz="3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218499"/>
              </p:ext>
            </p:extLst>
          </p:nvPr>
        </p:nvGraphicFramePr>
        <p:xfrm>
          <a:off x="214282" y="1928802"/>
          <a:ext cx="8784975" cy="336037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035396"/>
                <a:gridCol w="4749579"/>
              </a:tblGrid>
              <a:tr h="48005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</a:rPr>
                        <a:t>Deportivos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s-CL" sz="2000" dirty="0" smtClean="0">
                          <a:effectLst/>
                        </a:rPr>
                        <a:t>Musicales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/>
                        <a:buChar char="-"/>
                        <a:tabLst/>
                        <a:defRPr/>
                      </a:pPr>
                      <a:r>
                        <a:rPr lang="es-CL" sz="2000" dirty="0" smtClean="0">
                          <a:effectLst/>
                        </a:rPr>
                        <a:t>Taller de Taekwondo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 smtClean="0">
                          <a:effectLst/>
                          <a:latin typeface="+mn-lt"/>
                          <a:ea typeface="Calibri"/>
                          <a:cs typeface="Calibri" pitchFamily="34" charset="0"/>
                        </a:rPr>
                        <a:t>Taller</a:t>
                      </a:r>
                      <a:r>
                        <a:rPr lang="es-CL" sz="2000" baseline="0" dirty="0" smtClean="0">
                          <a:effectLst/>
                          <a:latin typeface="+mn-lt"/>
                          <a:ea typeface="Calibri"/>
                          <a:cs typeface="Calibri" pitchFamily="34" charset="0"/>
                        </a:rPr>
                        <a:t> Corno y Trombón.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Defensa Personal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</a:t>
                      </a:r>
                      <a:r>
                        <a:rPr lang="es-CL" sz="2000" dirty="0" smtClean="0">
                          <a:effectLst/>
                        </a:rPr>
                        <a:t>Teclado.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 smtClean="0">
                          <a:effectLst/>
                          <a:latin typeface="+mn-lt"/>
                          <a:ea typeface="Calibri"/>
                          <a:cs typeface="Calibri" pitchFamily="34" charset="0"/>
                        </a:rPr>
                        <a:t>Taller de Fotografía.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</a:t>
                      </a:r>
                      <a:r>
                        <a:rPr lang="es-CL" sz="2000" dirty="0" smtClean="0">
                          <a:effectLst/>
                        </a:rPr>
                        <a:t>Trompeta.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Batería </a:t>
                      </a:r>
                      <a:r>
                        <a:rPr lang="es-CL" sz="2000" dirty="0" smtClean="0">
                          <a:effectLst/>
                        </a:rPr>
                        <a:t>.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</a:t>
                      </a:r>
                      <a:r>
                        <a:rPr lang="es-CL" sz="2000" dirty="0" smtClean="0">
                          <a:effectLst/>
                        </a:rPr>
                        <a:t>Violonchelo.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800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es-CL" sz="2000" dirty="0">
                          <a:effectLst/>
                        </a:rPr>
                        <a:t>Taller de Radio </a:t>
                      </a:r>
                      <a:r>
                        <a:rPr lang="es-CL" sz="2000" dirty="0" smtClean="0">
                          <a:effectLst/>
                        </a:rPr>
                        <a:t>Estudiantil.</a:t>
                      </a:r>
                      <a:endParaRPr lang="es-CL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3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5" name="4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0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264"/>
            <a:ext cx="2232248" cy="218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85918" y="2643182"/>
            <a:ext cx="626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/>
              <a:t>RESULTADOS ACADÉMICOS 2019</a:t>
            </a:r>
          </a:p>
        </p:txBody>
      </p:sp>
    </p:spTree>
    <p:extLst>
      <p:ext uri="{BB962C8B-B14F-4D97-AF65-F5344CB8AC3E}">
        <p14:creationId xmlns:p14="http://schemas.microsoft.com/office/powerpoint/2010/main" xmlns="" val="468898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153400" cy="6115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295084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CL" sz="2000" b="1" dirty="0"/>
              <a:t>RELACIÓN MATRÍCULA Y RETIRO POR GÉNERO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27" y="404665"/>
            <a:ext cx="7632848" cy="6336704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3596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136903" cy="6336704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8133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CL" sz="3500" dirty="0"/>
              <a:t>RENDIMIENTO GENERAL POR NIVEL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8874685"/>
              </p:ext>
            </p:extLst>
          </p:nvPr>
        </p:nvGraphicFramePr>
        <p:xfrm>
          <a:off x="395536" y="1398350"/>
          <a:ext cx="81163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8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8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PRIMEROS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SEGUNDO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76,1%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93,4%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195736" y="767408"/>
            <a:ext cx="4752528" cy="630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500" dirty="0"/>
              <a:t>% DE APROBACIÓN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62121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717" y="2708920"/>
            <a:ext cx="441528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35916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CL" sz="3500" b="1" dirty="0"/>
              <a:t>RENDIMIENTO GENERAL POR NIVEL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52614484"/>
              </p:ext>
            </p:extLst>
          </p:nvPr>
        </p:nvGraphicFramePr>
        <p:xfrm>
          <a:off x="395536" y="1398350"/>
          <a:ext cx="81163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8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8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TERCEROS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CUARTOS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95,7%%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000" dirty="0"/>
                        <a:t>94,8%%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195736" y="767408"/>
            <a:ext cx="4752528" cy="630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500" dirty="0">
                <a:solidFill>
                  <a:prstClr val="black"/>
                </a:solidFill>
              </a:rPr>
              <a:t>% DE APROBACIÓN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8920"/>
            <a:ext cx="43924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708920"/>
            <a:ext cx="432683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559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064" y="1494135"/>
            <a:ext cx="2720076" cy="479095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232" y="1494135"/>
            <a:ext cx="2720076" cy="479095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400" y="1455959"/>
            <a:ext cx="2720076" cy="48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1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CL" dirty="0"/>
              <a:t>RESUMEN 1°MEDIOS 2019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655272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193471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8562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CL" dirty="0"/>
              <a:t>RESUMEN 2°MEDIOS 2019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216041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6408712" cy="595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5927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CL" dirty="0"/>
              <a:t>RESUMEN 3°MEDIOS 2019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196215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64087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67541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63" y="116632"/>
            <a:ext cx="8579296" cy="994122"/>
          </a:xfrm>
        </p:spPr>
        <p:txBody>
          <a:bodyPr>
            <a:normAutofit fontScale="90000"/>
          </a:bodyPr>
          <a:lstStyle/>
          <a:p>
            <a:r>
              <a:rPr lang="es-CL" sz="2500" b="1" dirty="0"/>
              <a:t>DETALLE DE ASIGNATURAS INSUFICIENTES DE ALUMNOS REPITIENTES</a:t>
            </a:r>
            <a:br>
              <a:rPr lang="es-CL" sz="2500" b="1" dirty="0"/>
            </a:br>
            <a:r>
              <a:rPr lang="es-CL" sz="2500" b="1" dirty="0"/>
              <a:t>PRIMEROS MEDIOS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269817" y="1202013"/>
            <a:ext cx="6264696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500" b="1" dirty="0">
                <a:solidFill>
                  <a:schemeClr val="tx2">
                    <a:lumMod val="75000"/>
                  </a:schemeClr>
                </a:solidFill>
              </a:rPr>
              <a:t>TOTAL DE ALUMNOS(AS) REPITIENTES    =  81</a:t>
            </a:r>
          </a:p>
        </p:txBody>
      </p:sp>
      <p:graphicFrame>
        <p:nvGraphicFramePr>
          <p:cNvPr id="5" name="10 Gráfico"/>
          <p:cNvGraphicFramePr/>
          <p:nvPr/>
        </p:nvGraphicFramePr>
        <p:xfrm>
          <a:off x="428596" y="2057400"/>
          <a:ext cx="8572560" cy="422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49715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3" y="19650"/>
            <a:ext cx="8741221" cy="994122"/>
          </a:xfrm>
        </p:spPr>
        <p:txBody>
          <a:bodyPr>
            <a:normAutofit fontScale="90000"/>
          </a:bodyPr>
          <a:lstStyle/>
          <a:p>
            <a:r>
              <a:rPr lang="es-CL" sz="2500" b="1" dirty="0"/>
              <a:t>DETALLE DE ASIGNATURAS INSUFICIENTES DE ALUMNOS REPITIENTES</a:t>
            </a:r>
            <a:br>
              <a:rPr lang="es-CL" sz="2500" b="1" dirty="0"/>
            </a:br>
            <a:r>
              <a:rPr lang="es-CL" sz="2500" b="1" dirty="0"/>
              <a:t>SEGUNDOS MEDIOS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269817" y="1202013"/>
            <a:ext cx="6264696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500" b="1" dirty="0">
                <a:solidFill>
                  <a:schemeClr val="tx2">
                    <a:lumMod val="75000"/>
                  </a:schemeClr>
                </a:solidFill>
              </a:rPr>
              <a:t>TOTAL DE ALUMNOS(AS) REPITIENTES    =  19</a:t>
            </a:r>
          </a:p>
        </p:txBody>
      </p:sp>
      <p:graphicFrame>
        <p:nvGraphicFramePr>
          <p:cNvPr id="5" name="9 Gráfico"/>
          <p:cNvGraphicFramePr/>
          <p:nvPr/>
        </p:nvGraphicFramePr>
        <p:xfrm>
          <a:off x="285720" y="1643050"/>
          <a:ext cx="8643998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268917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817" y="188713"/>
            <a:ext cx="8579296" cy="994122"/>
          </a:xfrm>
        </p:spPr>
        <p:txBody>
          <a:bodyPr>
            <a:normAutofit fontScale="90000"/>
          </a:bodyPr>
          <a:lstStyle/>
          <a:p>
            <a:r>
              <a:rPr lang="es-CL" sz="2500" b="1" dirty="0"/>
              <a:t>DETALLE DE ASIGNATURAS INSUFICIENTES DE ALUMNOS REPITIENTES</a:t>
            </a:r>
            <a:br>
              <a:rPr lang="es-CL" sz="2500" b="1" dirty="0"/>
            </a:br>
            <a:r>
              <a:rPr lang="es-CL" sz="2500" b="1" dirty="0"/>
              <a:t>TERCEROS  MEDIOS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298773" y="1378701"/>
            <a:ext cx="6264696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500" b="1" dirty="0">
                <a:solidFill>
                  <a:schemeClr val="tx2">
                    <a:lumMod val="75000"/>
                  </a:schemeClr>
                </a:solidFill>
              </a:rPr>
              <a:t>TOTAL DE ALUMNOS(AS) REPITIENTES    =  09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17" y="1844824"/>
            <a:ext cx="8478647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6891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2137633"/>
              </p:ext>
            </p:extLst>
          </p:nvPr>
        </p:nvGraphicFramePr>
        <p:xfrm>
          <a:off x="827584" y="1196752"/>
          <a:ext cx="7632848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9411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/>
                        <a:t>                  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3504">
                <a:tc>
                  <a:txBody>
                    <a:bodyPr/>
                    <a:lstStyle/>
                    <a:p>
                      <a:r>
                        <a:rPr lang="es-CL" dirty="0"/>
                        <a:t>NIVELES</a:t>
                      </a:r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% DE APROBACIÓN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 % DE APROBACIÓN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DIFERENCIA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9411">
                <a:tc>
                  <a:txBody>
                    <a:bodyPr/>
                    <a:lstStyle/>
                    <a:p>
                      <a:r>
                        <a:rPr lang="es-CL" dirty="0"/>
                        <a:t>PRIMERO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76,8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76,1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rgbClr val="FF0000"/>
                          </a:solidFill>
                        </a:rPr>
                        <a:t>- 0,7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9411">
                <a:tc>
                  <a:txBody>
                    <a:bodyPr/>
                    <a:lstStyle/>
                    <a:p>
                      <a:r>
                        <a:rPr lang="es-CL" dirty="0"/>
                        <a:t>SEGUNDO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+ 9,5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9411">
                <a:tc>
                  <a:txBody>
                    <a:bodyPr/>
                    <a:lstStyle/>
                    <a:p>
                      <a:r>
                        <a:rPr lang="es-CL" dirty="0"/>
                        <a:t>TERCERO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+ 3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9411">
                <a:tc>
                  <a:txBody>
                    <a:bodyPr/>
                    <a:lstStyle/>
                    <a:p>
                      <a:r>
                        <a:rPr lang="es-CL" dirty="0"/>
                        <a:t>CUARTO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rgbClr val="FF0000"/>
                          </a:solidFill>
                        </a:rPr>
                        <a:t>-  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1475656" y="404664"/>
            <a:ext cx="6624736" cy="5040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500" b="1" dirty="0">
                <a:solidFill>
                  <a:schemeClr val="tx1"/>
                </a:solidFill>
              </a:rPr>
              <a:t>COMPARACIÓN  RESULTADOS    2018 - 2019</a:t>
            </a:r>
          </a:p>
        </p:txBody>
      </p:sp>
    </p:spTree>
    <p:extLst>
      <p:ext uri="{BB962C8B-B14F-4D97-AF65-F5344CB8AC3E}">
        <p14:creationId xmlns:p14="http://schemas.microsoft.com/office/powerpoint/2010/main" xmlns="" val="14223602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18956" cy="61206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33160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500042"/>
            <a:ext cx="8643998" cy="60722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CL" sz="1600" b="1" dirty="0"/>
              <a:t>1. SE OBTUVO LA ASIGNACCIÓN PROYECTO EQUIPAMIENTO PARA ENSEÑANZA MEDIA TEC. PROFESIONAL  “TICS. 2019” </a:t>
            </a:r>
          </a:p>
          <a:p>
            <a:pPr>
              <a:buNone/>
            </a:pPr>
            <a:r>
              <a:rPr lang="es-CL" sz="1600" b="1" dirty="0"/>
              <a:t>Consiste en : </a:t>
            </a:r>
          </a:p>
          <a:p>
            <a:pPr indent="-169863"/>
            <a:r>
              <a:rPr lang="es-CL" sz="1600" dirty="0"/>
              <a:t>Adquisición de Recursos por $10.000.0000-</a:t>
            </a:r>
          </a:p>
          <a:p>
            <a:pPr indent="-169863"/>
            <a:r>
              <a:rPr lang="es-CL" sz="1600" dirty="0"/>
              <a:t>Capacitación a dos docentes de la especialidad.</a:t>
            </a:r>
          </a:p>
          <a:p>
            <a:pPr indent="-169863">
              <a:buNone/>
            </a:pPr>
            <a:r>
              <a:rPr lang="es-CL" sz="1600" dirty="0"/>
              <a:t>      (actualmente se encuentra en proceso de implementación)</a:t>
            </a:r>
          </a:p>
          <a:p>
            <a:pPr>
              <a:buNone/>
            </a:pPr>
            <a:endParaRPr lang="es-CL" sz="1600" dirty="0"/>
          </a:p>
          <a:p>
            <a:pPr>
              <a:buNone/>
            </a:pPr>
            <a:r>
              <a:rPr lang="es-CL" sz="1600" b="1" dirty="0"/>
              <a:t>2. Convenios de colaboración y articulación con Instituciones de Educación Superior.</a:t>
            </a:r>
          </a:p>
          <a:p>
            <a:pPr indent="-169863"/>
            <a:r>
              <a:rPr lang="es-CL" sz="1600" dirty="0"/>
              <a:t>Renovación de convenio con la Escuela de Comercio de Santiago para la especialidad de Administración.</a:t>
            </a:r>
          </a:p>
          <a:p>
            <a:pPr indent="-169863"/>
            <a:r>
              <a:rPr lang="es-CL" sz="1600" dirty="0"/>
              <a:t>Nuevo convenio de articulación con el </a:t>
            </a:r>
            <a:r>
              <a:rPr lang="es-CL" sz="1600" dirty="0" err="1"/>
              <a:t>Duoc</a:t>
            </a:r>
            <a:r>
              <a:rPr lang="es-CL" sz="1600" dirty="0"/>
              <a:t> UC para las especialidades de Telecomunicaciones y Electrónica.</a:t>
            </a:r>
          </a:p>
          <a:p>
            <a:pPr indent="-169863"/>
            <a:r>
              <a:rPr lang="es-CL" sz="1600" dirty="0"/>
              <a:t>Acuerdo de colaboración con la Universidad  Tecnológica Metropolitana. </a:t>
            </a:r>
          </a:p>
          <a:p>
            <a:pPr indent="-169863"/>
            <a:r>
              <a:rPr lang="es-CL" sz="1600" dirty="0"/>
              <a:t>Mantención de convenio con la Escuela de Talentos (U. de Chile)</a:t>
            </a:r>
          </a:p>
          <a:p>
            <a:pPr>
              <a:buNone/>
            </a:pPr>
            <a:endParaRPr lang="es-CL" sz="1600" dirty="0"/>
          </a:p>
          <a:p>
            <a:pPr>
              <a:buNone/>
            </a:pPr>
            <a:r>
              <a:rPr lang="es-CL" sz="1600" dirty="0"/>
              <a:t> </a:t>
            </a:r>
            <a:r>
              <a:rPr lang="es-CL" sz="1600" b="1" dirty="0"/>
              <a:t>3.  Instalación de estrategia </a:t>
            </a:r>
            <a:r>
              <a:rPr lang="es-CL" sz="1600" dirty="0"/>
              <a:t>de término de año escolar en condiciones distintas.</a:t>
            </a:r>
          </a:p>
          <a:p>
            <a:pPr>
              <a:buNone/>
            </a:pPr>
            <a:endParaRPr lang="es-CL" sz="1600" dirty="0"/>
          </a:p>
          <a:p>
            <a:pPr>
              <a:buNone/>
            </a:pPr>
            <a:r>
              <a:rPr lang="es-CL" sz="1600" b="1" dirty="0"/>
              <a:t>4. Obtención de Resolución Ministerial </a:t>
            </a:r>
            <a:r>
              <a:rPr lang="es-CL" sz="1600" dirty="0"/>
              <a:t>que autoriza modificación en los Planes y Programas de Estudio de 1º y 2º Medio donde se incorpora el módulo de Aprender con Autonomía.</a:t>
            </a:r>
          </a:p>
          <a:p>
            <a:pPr>
              <a:buNone/>
            </a:pPr>
            <a:endParaRPr lang="es-CL" sz="1600" dirty="0"/>
          </a:p>
          <a:p>
            <a:pPr>
              <a:buNone/>
            </a:pPr>
            <a:r>
              <a:rPr lang="es-CL" sz="1600" b="1" dirty="0"/>
              <a:t>5. Inicio de Menciones </a:t>
            </a:r>
            <a:r>
              <a:rPr lang="es-CL" sz="1600" dirty="0"/>
              <a:t>en la especialidad de </a:t>
            </a:r>
            <a:r>
              <a:rPr lang="es-CL" sz="1600" b="1" dirty="0"/>
              <a:t>Administración</a:t>
            </a:r>
            <a:r>
              <a:rPr lang="es-CL" sz="1600" dirty="0"/>
              <a:t> desde primero medio.</a:t>
            </a:r>
          </a:p>
          <a:p>
            <a:pPr>
              <a:buNone/>
            </a:pPr>
            <a:endParaRPr lang="es-CL" sz="1600" dirty="0"/>
          </a:p>
          <a:p>
            <a:pPr>
              <a:buNone/>
            </a:pPr>
            <a:r>
              <a:rPr lang="es-CL" sz="1600" b="1" dirty="0"/>
              <a:t>6.  Organización de horarios </a:t>
            </a:r>
            <a:r>
              <a:rPr lang="es-CL" sz="1600" dirty="0"/>
              <a:t>que permite reuniones semanales  por departamento y especialidades.</a:t>
            </a:r>
          </a:p>
          <a:p>
            <a:pPr>
              <a:buNone/>
            </a:pPr>
            <a:endParaRPr lang="es-CL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285984" y="0"/>
            <a:ext cx="4429156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000" b="1" dirty="0"/>
              <a:t>O T R O 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A687E069-4DFF-49DB-A585-181550624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ORIENTACIÓN VOCACIONAL</a:t>
            </a:r>
          </a:p>
        </p:txBody>
      </p:sp>
    </p:spTree>
    <p:extLst>
      <p:ext uri="{BB962C8B-B14F-4D97-AF65-F5344CB8AC3E}">
        <p14:creationId xmlns:p14="http://schemas.microsoft.com/office/powerpoint/2010/main" xmlns="" val="85358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190" y="1455959"/>
            <a:ext cx="2746721" cy="48291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232" y="1494135"/>
            <a:ext cx="2720076" cy="47909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400" y="1494135"/>
            <a:ext cx="2720076" cy="4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1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58C6DDF0-753E-455F-83DC-DFAF20F1F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8244863"/>
              </p:ext>
            </p:extLst>
          </p:nvPr>
        </p:nvGraphicFramePr>
        <p:xfrm>
          <a:off x="482600" y="706928"/>
          <a:ext cx="8178801" cy="5444153"/>
        </p:xfrm>
        <a:graphic>
          <a:graphicData uri="http://schemas.openxmlformats.org/drawingml/2006/table">
            <a:tbl>
              <a:tblPr/>
              <a:tblGrid>
                <a:gridCol w="1412397">
                  <a:extLst>
                    <a:ext uri="{9D8B030D-6E8A-4147-A177-3AD203B41FA5}">
                      <a16:colId xmlns:a16="http://schemas.microsoft.com/office/drawing/2014/main" xmlns="" val="3098998807"/>
                    </a:ext>
                  </a:extLst>
                </a:gridCol>
                <a:gridCol w="2555555">
                  <a:extLst>
                    <a:ext uri="{9D8B030D-6E8A-4147-A177-3AD203B41FA5}">
                      <a16:colId xmlns:a16="http://schemas.microsoft.com/office/drawing/2014/main" xmlns="" val="4264147697"/>
                    </a:ext>
                  </a:extLst>
                </a:gridCol>
                <a:gridCol w="4210849">
                  <a:extLst>
                    <a:ext uri="{9D8B030D-6E8A-4147-A177-3AD203B41FA5}">
                      <a16:colId xmlns:a16="http://schemas.microsoft.com/office/drawing/2014/main" xmlns="" val="2310165698"/>
                    </a:ext>
                  </a:extLst>
                </a:gridCol>
              </a:tblGrid>
              <a:tr h="738060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CRONOGRAMA DE ACTIVIDADES ORIENTACIÓN VOCACIONAL , HASTA OCTUBRE 2019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Orientadora Vocacional: Solange Burgos Misle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354" marR="105354" marT="52677" marB="526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0298901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FECHA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INSTITUCIÓN INVITADA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4038818"/>
                  </a:ext>
                </a:extLst>
              </a:tr>
              <a:tr h="1012126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21 Marzo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Andrés Bello</a:t>
                      </a:r>
                      <a:endParaRPr lang="es-CL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Charla “Saliendo del Liceo”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Práctica Profesional, primer empleo y estudios superiores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8579019"/>
                  </a:ext>
                </a:extLst>
              </a:tr>
              <a:tr h="49735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Miércoles 03 Abril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Instituto Profesional “Santo Tomás”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 Entretenido -Informativo sobre carreras y mallas curriculares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3707739"/>
                  </a:ext>
                </a:extLst>
              </a:tr>
              <a:tr h="49735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04 Abril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Cpech Plaza Oeste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Reunión Desayuno y programación trabajo semestral (Primer Semestre)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2869713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Martes 09 Abril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Duoc UC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Charla Orientación Vocacional y futuro educativo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8742229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Viernes 12 Abril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Andrés Bello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Encuentro sobre Servicios académicos de la Universidad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0859497"/>
                  </a:ext>
                </a:extLst>
              </a:tr>
              <a:tr h="49735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25 Abril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Inacap San Joaquín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 Internacional de las niñas TIC (Visita con 6 alumnas de cuartos)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3644249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Viernes 03 Mayo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Feria FOE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la Feria FOE (Feria de Orientación Educativa)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7438842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Martes 07 Mayo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UTEM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Reunión sobre Propedéutico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3742045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Viernes 17 Mayo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AIEP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 Informativo sobre carreras y mallas curriculares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1416012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Martes 28 Mayo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Fundación Forge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Difusión Fundación Forge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8841053"/>
                  </a:ext>
                </a:extLst>
              </a:tr>
              <a:tr h="27523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Jueves 30 Mayo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Autónoma</a:t>
                      </a:r>
                      <a:endParaRPr lang="es-CL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s-CL" sz="1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 Informativo sobre carreras y mallas curriculares</a:t>
                      </a:r>
                      <a:endParaRPr lang="es-CL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214" marR="51214" marT="109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81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15524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916FE6FD-70F7-49DF-BAE7-F9379D593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1060099"/>
              </p:ext>
            </p:extLst>
          </p:nvPr>
        </p:nvGraphicFramePr>
        <p:xfrm>
          <a:off x="531537" y="661871"/>
          <a:ext cx="8147381" cy="5373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1312">
                  <a:extLst>
                    <a:ext uri="{9D8B030D-6E8A-4147-A177-3AD203B41FA5}">
                      <a16:colId xmlns:a16="http://schemas.microsoft.com/office/drawing/2014/main" xmlns="" val="2458429691"/>
                    </a:ext>
                  </a:extLst>
                </a:gridCol>
                <a:gridCol w="2490968">
                  <a:extLst>
                    <a:ext uri="{9D8B030D-6E8A-4147-A177-3AD203B41FA5}">
                      <a16:colId xmlns:a16="http://schemas.microsoft.com/office/drawing/2014/main" xmlns="" val="1061574017"/>
                    </a:ext>
                  </a:extLst>
                </a:gridCol>
                <a:gridCol w="4045101">
                  <a:extLst>
                    <a:ext uri="{9D8B030D-6E8A-4147-A177-3AD203B41FA5}">
                      <a16:colId xmlns:a16="http://schemas.microsoft.com/office/drawing/2014/main" xmlns="" val="1026099947"/>
                    </a:ext>
                  </a:extLst>
                </a:gridCol>
              </a:tblGrid>
              <a:tr h="325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Viernes 31 Mayo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Instituto Subercaseaux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Charla para presentar alternativas académicas 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1709468081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Lunes 05 Agosto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Universidad Central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Stand Informativo sobre carreras y mallas curriculares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1359704304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Miércoles 07 Agosto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Universidad de las Américas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Stand Informativo sobre carreras y mallas curriculares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3453737502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Viernes 16 Agosto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Duoc Plaza Oeste 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Reunión articulación módulos de enseñanza, con Autoridades y Jefa UTP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3416647563"/>
                  </a:ext>
                </a:extLst>
              </a:tr>
              <a:tr h="894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Miércoles 21 Agosto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Duoc Plaza Oeste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Reunión articulación módulos de enseñanza, con jefes de las especialidades: Telecomunicaciones, Electrónica y Administración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3343255080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Jueves 22 Agosto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Duoc San Joaquín y Américo Vespucio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Stand Informativo sobre carreras y mallas curriculares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3752417392"/>
                  </a:ext>
                </a:extLst>
              </a:tr>
              <a:tr h="1101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Lunes 02 Septiembre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UTEM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-Firma Convenio de articulación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-Charla  sobre Propedéutico a  cuartos E y F de Química Industrial</a:t>
                      </a:r>
                      <a:endParaRPr lang="es-CL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74571996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Martes 24 Septiembre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AIEP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Stand Informativo y Entretenido</a:t>
                      </a:r>
                      <a:endParaRPr lang="es-CL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61" marR="44661" marT="0" marB="0"/>
                </a:tc>
                <a:extLst>
                  <a:ext uri="{0D108BD9-81ED-4DB2-BD59-A6C34878D82A}">
                    <a16:rowId xmlns:a16="http://schemas.microsoft.com/office/drawing/2014/main" xmlns="" val="2434267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180878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A2BD1281-C12B-4BA4-8B55-827B4A27A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7260906"/>
              </p:ext>
            </p:extLst>
          </p:nvPr>
        </p:nvGraphicFramePr>
        <p:xfrm>
          <a:off x="539552" y="404665"/>
          <a:ext cx="8352927" cy="6306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1037">
                  <a:extLst>
                    <a:ext uri="{9D8B030D-6E8A-4147-A177-3AD203B41FA5}">
                      <a16:colId xmlns:a16="http://schemas.microsoft.com/office/drawing/2014/main" xmlns="" val="4067941527"/>
                    </a:ext>
                  </a:extLst>
                </a:gridCol>
                <a:gridCol w="3435365">
                  <a:extLst>
                    <a:ext uri="{9D8B030D-6E8A-4147-A177-3AD203B41FA5}">
                      <a16:colId xmlns:a16="http://schemas.microsoft.com/office/drawing/2014/main" xmlns="" val="2865744442"/>
                    </a:ext>
                  </a:extLst>
                </a:gridCol>
                <a:gridCol w="2576525">
                  <a:extLst>
                    <a:ext uri="{9D8B030D-6E8A-4147-A177-3AD203B41FA5}">
                      <a16:colId xmlns:a16="http://schemas.microsoft.com/office/drawing/2014/main" xmlns="" val="2292780427"/>
                    </a:ext>
                  </a:extLst>
                </a:gridCol>
              </a:tblGrid>
              <a:tr h="1344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Jueves 26 Septiembre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Escuela de la Cámara de Comercio de Santiago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Visita con alumnos de cuartos A-B (Administración)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C y D(Telecomunicaciones)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1.-Charlas Habilidades Blandas  2.- Charla Emprendimiento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86997642"/>
                  </a:ext>
                </a:extLst>
              </a:tr>
              <a:tr h="1002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Viernes 27 Septiembre</a:t>
                      </a:r>
                      <a:endParaRPr lang="es-CL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Escuela de la Cámara de Comercio de Santiago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Visita con alumnos de cuartos E y F (Química)G(Electrónica)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1.-Charla Habilidades Blandas 2.-Charla Emprendimiento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3678160478"/>
                  </a:ext>
                </a:extLst>
              </a:tr>
              <a:tr h="1577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Viernes 04 Octubre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______________________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Viernes 04 Octubre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Duoc Plaza Oeste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________________________________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Universidad Andrés Bello</a:t>
                      </a:r>
                      <a:endParaRPr lang="es-CL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1.-Charla sobre Ingeniería en Administración RR.HH y Marketing para 4°A y B(Administración)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_______________________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2.-Stand Informativo sobre carreras y mallas curriculares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1784859477"/>
                  </a:ext>
                </a:extLst>
              </a:tr>
              <a:tr h="1111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Lunes 07 Octubre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</a:rPr>
                        <a:t>Inacap sede San Joaquín </a:t>
                      </a:r>
                      <a:endParaRPr lang="es-CL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Charla Motivacional a cargo de la jefa de Especialidad Telecomunicaciones e invitados de Inacap, con 4°s C y D (Telecomunicaciones)</a:t>
                      </a:r>
                      <a:endParaRPr lang="es-CL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576562789"/>
                  </a:ext>
                </a:extLst>
              </a:tr>
              <a:tr h="398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280531419"/>
                  </a:ext>
                </a:extLst>
              </a:tr>
              <a:tr h="196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1273887771"/>
                  </a:ext>
                </a:extLst>
              </a:tr>
              <a:tr h="129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63" marR="29463" marT="0" marB="0"/>
                </a:tc>
                <a:extLst>
                  <a:ext uri="{0D108BD9-81ED-4DB2-BD59-A6C34878D82A}">
                    <a16:rowId xmlns:a16="http://schemas.microsoft.com/office/drawing/2014/main" xmlns="" val="4224617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53871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4C0305FC-FD6C-4EEE-852D-B6ED99473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1943756"/>
              </p:ext>
            </p:extLst>
          </p:nvPr>
        </p:nvGraphicFramePr>
        <p:xfrm>
          <a:off x="899592" y="1412776"/>
          <a:ext cx="7344816" cy="352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8497">
                  <a:extLst>
                    <a:ext uri="{9D8B030D-6E8A-4147-A177-3AD203B41FA5}">
                      <a16:colId xmlns:a16="http://schemas.microsoft.com/office/drawing/2014/main" xmlns="" val="2852672048"/>
                    </a:ext>
                  </a:extLst>
                </a:gridCol>
                <a:gridCol w="3020754">
                  <a:extLst>
                    <a:ext uri="{9D8B030D-6E8A-4147-A177-3AD203B41FA5}">
                      <a16:colId xmlns:a16="http://schemas.microsoft.com/office/drawing/2014/main" xmlns="" val="3473645357"/>
                    </a:ext>
                  </a:extLst>
                </a:gridCol>
                <a:gridCol w="2265565">
                  <a:extLst>
                    <a:ext uri="{9D8B030D-6E8A-4147-A177-3AD203B41FA5}">
                      <a16:colId xmlns:a16="http://schemas.microsoft.com/office/drawing/2014/main" xmlns="" val="29423052"/>
                    </a:ext>
                  </a:extLst>
                </a:gridCol>
              </a:tblGrid>
              <a:tr h="240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Martes 08 Octubre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Escuela de Desarrollo de Talentos EDT (Universidad de Chile)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Reunión con informaciones generales y entrega de cartas a los 52 alumnos preseleccionados de los segundos medios 2019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xmlns="" val="926801330"/>
                  </a:ext>
                </a:extLst>
              </a:tr>
              <a:tr h="1128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Miércoles 09 y jueves 10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Simulación Entrevistas para el mundo laboral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Alumnos de los cuartos medios en Biblioteca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xmlns="" val="131955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9958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750E5D-8C95-4901-AB84-AEA604774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CONVIVENCIA ESCOLAR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50D9E58-C053-4FEA-BD1C-36587DDAC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0387124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4105153-88C5-4FEC-A7D5-0F327EDD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CL" dirty="0"/>
              <a:t>Actualización de reglamento interno de convivencia escolar, desde ahora llamado RICE, por sus siglas, en base a nuevas leyes educacionales como Aula Segura.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CL" dirty="0"/>
              <a:t>Creación de nuevos protocolo:   </a:t>
            </a:r>
          </a:p>
          <a:p>
            <a:pPr lvl="2"/>
            <a:r>
              <a:rPr lang="es-CL" dirty="0"/>
              <a:t>Ideación, intento, hecho consumado de suicidio.</a:t>
            </a:r>
          </a:p>
          <a:p>
            <a:pPr lvl="2"/>
            <a:r>
              <a:rPr lang="es-CL" dirty="0"/>
              <a:t>Retención en el sistema escolar de las estudiantes embarazadas, padres y madres adolescentes.</a:t>
            </a:r>
          </a:p>
          <a:p>
            <a:pPr lvl="2"/>
            <a:r>
              <a:rPr lang="es-CL" dirty="0"/>
              <a:t>Proceso de admisión para alumnos nuevos de 1ero medio SAES </a:t>
            </a:r>
          </a:p>
          <a:p>
            <a:pPr lvl="2"/>
            <a:r>
              <a:rPr lang="es-CL" dirty="0"/>
              <a:t>Acogida de estudiantes Migrantes 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s-CL" dirty="0"/>
              <a:t>Todas las modificaciones al RICE, se realizan con equipos de trabajo representativos de los distintos estamentos de nuestro establecimiento.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s-CL" dirty="0"/>
              <a:t>Atención de Alumnos y apoderados 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s-CL" dirty="0"/>
              <a:t>Atención de casos por violencia escolar.</a:t>
            </a:r>
          </a:p>
          <a:p>
            <a:pPr marL="514350" indent="-514350">
              <a:buFont typeface="+mj-lt"/>
              <a:buAutoNum type="arabicPeriod" startAt="3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3260503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364AB4-D797-4D47-852E-037C654F2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s-CL" dirty="0"/>
              <a:t>Mediaciones escolares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s-CL" dirty="0"/>
              <a:t>Casos de Alcohol y drogas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s-CL" dirty="0"/>
              <a:t>Apoyo con red colaboradora de SENAME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s-CL" dirty="0"/>
              <a:t>Defensa de casos denunciados o mediaciones escolares en Superintendencia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s-CL" dirty="0"/>
              <a:t>Construcción del equipo de Gestión de convivencia escolar, según Política Nacional de Convivencia Escolar  (PNCE), el cual está conformado por un representante de los siguientes estamentos: </a:t>
            </a:r>
          </a:p>
          <a:p>
            <a:pPr lvl="2"/>
            <a:r>
              <a:rPr lang="es-CL" dirty="0"/>
              <a:t>Inspectoría General</a:t>
            </a:r>
          </a:p>
          <a:p>
            <a:pPr lvl="2"/>
            <a:r>
              <a:rPr lang="es-CL" dirty="0"/>
              <a:t>UTP</a:t>
            </a:r>
          </a:p>
          <a:p>
            <a:pPr lvl="2"/>
            <a:r>
              <a:rPr lang="es-CL" dirty="0"/>
              <a:t>Asistentes de la educación (paradocente)</a:t>
            </a:r>
          </a:p>
          <a:p>
            <a:pPr lvl="2"/>
            <a:r>
              <a:rPr lang="es-CL" dirty="0"/>
              <a:t>Orientación</a:t>
            </a:r>
          </a:p>
          <a:p>
            <a:pPr lvl="2"/>
            <a:r>
              <a:rPr lang="es-CL" dirty="0"/>
              <a:t>Dupla psicosocial</a:t>
            </a:r>
          </a:p>
          <a:p>
            <a:pPr lvl="2"/>
            <a:r>
              <a:rPr lang="es-CL" dirty="0"/>
              <a:t>Docentes</a:t>
            </a:r>
          </a:p>
          <a:p>
            <a:pPr lvl="2"/>
            <a:r>
              <a:rPr lang="es-CL" dirty="0" err="1"/>
              <a:t>Junaeb</a:t>
            </a:r>
            <a:endParaRPr lang="es-CL" dirty="0"/>
          </a:p>
          <a:p>
            <a:pPr lvl="2"/>
            <a:r>
              <a:rPr lang="es-CL" dirty="0"/>
              <a:t>Centro de estudiantes</a:t>
            </a:r>
          </a:p>
          <a:p>
            <a:pPr lvl="2"/>
            <a:r>
              <a:rPr lang="es-CL" dirty="0"/>
              <a:t>Convivencia Escolar.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3088412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E03F1CD-9353-4D57-A6E9-F3716DBCD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DUPLA PSICOSOCIAL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F747682D-B883-4C04-80E8-CF6960630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2621105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3AA4E1CB-972D-46BD-B1EA-6BE916D0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Acciones realizadas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17012E-1B26-452B-BA01-EB085DED6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Atención de 130 alumnos derivados por distintos estamentos durante el año escolar, además de las entrevistas con apoderados y coordinación de redes internas y externas, como parte del proceso de intervención y generar estrategias de apoyo a los estudiantes y familias.</a:t>
            </a:r>
            <a:br>
              <a:rPr lang="es-CL" dirty="0"/>
            </a:br>
            <a:endParaRPr lang="es-CL" dirty="0"/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Registro diario de atrasos al inicio de la jornada escolar.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Coordinación  de apoyo económico (canastas familiares) para familias con alto grado de vulnerabilidad.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Realización de talleres, otros.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9663100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214290"/>
            <a:ext cx="8501122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Programa de integración escolar</a:t>
            </a:r>
            <a:endParaRPr kumimoji="0" lang="es-C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ACCIONES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L" sz="1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Coordinación de elaboración, ejecución y evaluación de las distintas etapas y actividades comprometidas en el pie.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Entrega de las funciones y responsabilidades de cada profesional del programa.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Gestión del buen uso del tiempo, espacios y materiales comprometidos en la planificación semestral y anual.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Asegurar la inscripción de profesionales en el registro nacional de profesionales de la educación especial para evaluación y diagnostico de acuerdo a orientaciones MINEDUC.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Definición y establecer proceso de detección y evaluación integral de estudiantes con NEE.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Conocimiento y difusión de FDEI y otros formularios.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Asegurar el plan de apoyo individual (PAI) por cada estudiante integrado al programa.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Velar por la confidencialidad y buen uso de la información de los alumnos y sus familias.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Monitoreo permanente a los aprendizajes de los estudiantes.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Asesorar y hacer seguimiento al uso del registro de planificación y evaluación PIE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Participación en los equipos de observación de clases para generar retroalimentación.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Establecer y coordinar mecanismos de evaluación del PIE implementando medidas y estrategias.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Coordinación de acciones de </a:t>
            </a:r>
            <a:r>
              <a:rPr kumimoji="0" lang="es-CL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</a:t>
            </a: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-capacitaciones.</a:t>
            </a:r>
            <a:endParaRPr kumimoji="0" lang="es-CL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Cautelar el cumplimiento de horas profesionales que exige la normativa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 </a:t>
            </a:r>
            <a:endParaRPr kumimoji="0" lang="es-C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00" y="573433"/>
            <a:ext cx="948904" cy="677082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0053" y="617129"/>
            <a:ext cx="505859" cy="63338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736108" y="607743"/>
            <a:ext cx="7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latin typeface="Calibri" pitchFamily="34" charset="0"/>
                <a:cs typeface="Calibri" pitchFamily="34" charset="0"/>
              </a:rPr>
              <a:t>Trabajos En el Techumbre </a:t>
            </a:r>
            <a:r>
              <a:rPr lang="es-CL" sz="2800" dirty="0">
                <a:latin typeface="Calibri" pitchFamily="34" charset="0"/>
                <a:cs typeface="Calibri" pitchFamily="34" charset="0"/>
              </a:rPr>
              <a:t>S</a:t>
            </a:r>
            <a:r>
              <a:rPr lang="es-CL" sz="2800" dirty="0" smtClean="0">
                <a:latin typeface="Calibri" pitchFamily="34" charset="0"/>
                <a:cs typeface="Calibri" pitchFamily="34" charset="0"/>
              </a:rPr>
              <a:t>ector Química.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232" y="1455957"/>
            <a:ext cx="2720076" cy="478135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697" y="1463978"/>
            <a:ext cx="2720076" cy="477333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06" y="1455958"/>
            <a:ext cx="2720076" cy="47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7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LA CISTER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96" y="114213"/>
            <a:ext cx="1143008" cy="815584"/>
          </a:xfrm>
          <a:prstGeom prst="rect">
            <a:avLst/>
          </a:prstGeom>
        </p:spPr>
      </p:pic>
      <p:pic>
        <p:nvPicPr>
          <p:cNvPr id="8" name="7 Imagen" descr="insignia LCy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14217"/>
            <a:ext cx="571504" cy="71558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615" y="548680"/>
            <a:ext cx="8028384" cy="45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Rectángulo"/>
          <p:cNvSpPr/>
          <p:nvPr/>
        </p:nvSpPr>
        <p:spPr>
          <a:xfrm>
            <a:off x="2718533" y="5214950"/>
            <a:ext cx="399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b="1" dirty="0" smtClean="0"/>
              <a:t>Finaliza Cuenta Pública 2019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xmlns="" val="182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2382</Words>
  <Application>Microsoft Office PowerPoint</Application>
  <PresentationFormat>Presentación en pantalla (4:3)</PresentationFormat>
  <Paragraphs>450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1" baseType="lpstr">
      <vt:lpstr>Tema de Office</vt:lpstr>
      <vt:lpstr>Diapositiva 1</vt:lpstr>
      <vt:lpstr>Cuenta Pública 2019  Liceo Politécnico Ciencia y Tecnología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RELACIÓN MATRÍCULA Y RETIRO POR GÉNERO</vt:lpstr>
      <vt:lpstr>Diapositiva 67</vt:lpstr>
      <vt:lpstr>RENDIMIENTO GENERAL POR NIVEL</vt:lpstr>
      <vt:lpstr>RENDIMIENTO GENERAL POR NIVEL</vt:lpstr>
      <vt:lpstr>RESUMEN 1°MEDIOS 2019</vt:lpstr>
      <vt:lpstr>RESUMEN 2°MEDIOS 2019</vt:lpstr>
      <vt:lpstr>RESUMEN 3°MEDIOS 2019</vt:lpstr>
      <vt:lpstr>DETALLE DE ASIGNATURAS INSUFICIENTES DE ALUMNOS REPITIENTES PRIMEROS MEDIOS</vt:lpstr>
      <vt:lpstr>DETALLE DE ASIGNATURAS INSUFICIENTES DE ALUMNOS REPITIENTES SEGUNDOS MEDIOS</vt:lpstr>
      <vt:lpstr>DETALLE DE ASIGNATURAS INSUFICIENTES DE ALUMNOS REPITIENTES TERCEROS  MEDIOS</vt:lpstr>
      <vt:lpstr>Diapositiva 76</vt:lpstr>
      <vt:lpstr>Diapositiva 77</vt:lpstr>
      <vt:lpstr>Diapositiva 78</vt:lpstr>
      <vt:lpstr>ORIENTACIÓN VOCACIONAL</vt:lpstr>
      <vt:lpstr>Diapositiva 80</vt:lpstr>
      <vt:lpstr>Diapositiva 81</vt:lpstr>
      <vt:lpstr>Diapositiva 82</vt:lpstr>
      <vt:lpstr>Diapositiva 83</vt:lpstr>
      <vt:lpstr>CONVIVENCIA ESCOLAR</vt:lpstr>
      <vt:lpstr>Diapositiva 85</vt:lpstr>
      <vt:lpstr>Diapositiva 86</vt:lpstr>
      <vt:lpstr>DUPLA PSICOSOCIAL</vt:lpstr>
      <vt:lpstr>Acciones realizadas</vt:lpstr>
      <vt:lpstr>Diapositiva 89</vt:lpstr>
      <vt:lpstr>Diapositiva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Macarena Ignacia Sanhueza Veliz (andurilsyndrome)</dc:creator>
  <cp:lastModifiedBy>Hewlett-Packard Company</cp:lastModifiedBy>
  <cp:revision>13</cp:revision>
  <dcterms:created xsi:type="dcterms:W3CDTF">2020-04-13T05:05:36Z</dcterms:created>
  <dcterms:modified xsi:type="dcterms:W3CDTF">2020-05-19T17:01:57Z</dcterms:modified>
</cp:coreProperties>
</file>